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0" r:id="rId5"/>
    <p:sldId id="261" r:id="rId6"/>
    <p:sldId id="257" r:id="rId7"/>
    <p:sldId id="262" r:id="rId8"/>
    <p:sldId id="264" r:id="rId9"/>
    <p:sldId id="263" r:id="rId10"/>
    <p:sldId id="265" r:id="rId11"/>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AE1DC7-6894-4D28-AEAE-F3511D02007B}" v="994" dt="2024-04-17T21:39:13.2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slide" Target="slides/slide7.xml" Id="rId8" /><Relationship Type="http://schemas.openxmlformats.org/officeDocument/2006/relationships/viewProps" Target="viewProps.xml" Id="rId13" /><Relationship Type="http://schemas.openxmlformats.org/officeDocument/2006/relationships/slide" Target="slides/slide2.xml" Id="rId3" /><Relationship Type="http://schemas.openxmlformats.org/officeDocument/2006/relationships/slide" Target="slides/slide6.xml" Id="rId7" /><Relationship Type="http://schemas.openxmlformats.org/officeDocument/2006/relationships/presProps" Target="presProps.xml" Id="rId12" /><Relationship Type="http://schemas.microsoft.com/office/2015/10/relationships/revisionInfo" Target="revisionInfo.xml" Id="rId17"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slide" Target="slides/slide5.xml" Id="rId6" /><Relationship Type="http://schemas.openxmlformats.org/officeDocument/2006/relationships/slide" Target="slides/slide10.xml" Id="rId11" /><Relationship Type="http://schemas.openxmlformats.org/officeDocument/2006/relationships/slide" Target="slides/slide4.xml" Id="rId5" /><Relationship Type="http://schemas.openxmlformats.org/officeDocument/2006/relationships/tableStyles" Target="tableStyles.xml" Id="rId15" /><Relationship Type="http://schemas.openxmlformats.org/officeDocument/2006/relationships/slide" Target="slides/slide9.xml" Id="rId10" /><Relationship Type="http://schemas.openxmlformats.org/officeDocument/2006/relationships/slide" Target="slides/slide3.xml" Id="rId4" /><Relationship Type="http://schemas.openxmlformats.org/officeDocument/2006/relationships/slide" Target="slides/slide8.xml" Id="rId9" /><Relationship Type="http://schemas.openxmlformats.org/officeDocument/2006/relationships/theme" Target="theme/theme1.xml" Id="rId14" /></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640B97-B4C8-4782-BEE8-1F8D68E713D0}"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BE0E3BC0-7DEA-4AA4-AECD-B1EDA0256E2C}">
      <dgm:prSet/>
      <dgm:spPr/>
      <dgm:t>
        <a:bodyPr/>
        <a:lstStyle/>
        <a:p>
          <a:r>
            <a:rPr lang="en-GB"/>
            <a:t>This project involves in analysing the characteristics of different automobiles vehicles with a focus on factors like engine power, top speed , fuel efficiency and weight.</a:t>
          </a:r>
          <a:endParaRPr lang="en-US"/>
        </a:p>
      </dgm:t>
    </dgm:pt>
    <dgm:pt modelId="{E08B2EAA-9635-436D-A21E-4A5DE5FDE6CF}" type="parTrans" cxnId="{D722828E-2733-4F1C-BCED-AE0FC73F3D7B}">
      <dgm:prSet/>
      <dgm:spPr/>
      <dgm:t>
        <a:bodyPr/>
        <a:lstStyle/>
        <a:p>
          <a:endParaRPr lang="en-US"/>
        </a:p>
      </dgm:t>
    </dgm:pt>
    <dgm:pt modelId="{0F454EF0-D072-4DDC-92D6-58A00C55F384}" type="sibTrans" cxnId="{D722828E-2733-4F1C-BCED-AE0FC73F3D7B}">
      <dgm:prSet/>
      <dgm:spPr/>
      <dgm:t>
        <a:bodyPr/>
        <a:lstStyle/>
        <a:p>
          <a:endParaRPr lang="en-US"/>
        </a:p>
      </dgm:t>
    </dgm:pt>
    <dgm:pt modelId="{90CF08A1-AEB5-4170-94E3-DEAD1B411400}">
      <dgm:prSet/>
      <dgm:spPr/>
      <dgm:t>
        <a:bodyPr/>
        <a:lstStyle/>
        <a:p>
          <a:r>
            <a:rPr lang="en-GB"/>
            <a:t>To Investigate the relationship between engine horsepower, vehicle weight, and top speed to understand how these factors affect the performance of vehicles.</a:t>
          </a:r>
          <a:endParaRPr lang="en-US"/>
        </a:p>
      </dgm:t>
    </dgm:pt>
    <dgm:pt modelId="{6C6D26F4-5399-4AA1-844C-3939BAF306F5}" type="parTrans" cxnId="{E3683562-BE25-4791-A139-2C4D8DE4B4CD}">
      <dgm:prSet/>
      <dgm:spPr/>
      <dgm:t>
        <a:bodyPr/>
        <a:lstStyle/>
        <a:p>
          <a:endParaRPr lang="en-US"/>
        </a:p>
      </dgm:t>
    </dgm:pt>
    <dgm:pt modelId="{378236E4-EB15-41CF-8C3E-BCA3A6F95492}" type="sibTrans" cxnId="{E3683562-BE25-4791-A139-2C4D8DE4B4CD}">
      <dgm:prSet/>
      <dgm:spPr/>
      <dgm:t>
        <a:bodyPr/>
        <a:lstStyle/>
        <a:p>
          <a:endParaRPr lang="en-US"/>
        </a:p>
      </dgm:t>
    </dgm:pt>
    <dgm:pt modelId="{606DB191-03E8-4EB6-BD47-5535135F9F7A}" type="pres">
      <dgm:prSet presAssocID="{CD640B97-B4C8-4782-BEE8-1F8D68E713D0}" presName="root" presStyleCnt="0">
        <dgm:presLayoutVars>
          <dgm:dir/>
          <dgm:resizeHandles val="exact"/>
        </dgm:presLayoutVars>
      </dgm:prSet>
      <dgm:spPr/>
    </dgm:pt>
    <dgm:pt modelId="{1146C244-34D5-459E-8661-C4346EEB18B5}" type="pres">
      <dgm:prSet presAssocID="{BE0E3BC0-7DEA-4AA4-AECD-B1EDA0256E2C}" presName="compNode" presStyleCnt="0"/>
      <dgm:spPr/>
    </dgm:pt>
    <dgm:pt modelId="{D7CF63A0-342F-435A-B9A1-DCE146039223}" type="pres">
      <dgm:prSet presAssocID="{BE0E3BC0-7DEA-4AA4-AECD-B1EDA0256E2C}" presName="bgRect" presStyleLbl="bgShp" presStyleIdx="0" presStyleCnt="2"/>
      <dgm:spPr/>
    </dgm:pt>
    <dgm:pt modelId="{BBF8F7A7-2247-4E70-99AF-AD9EC5C04BF0}" type="pres">
      <dgm:prSet presAssocID="{BE0E3BC0-7DEA-4AA4-AECD-B1EDA0256E2C}"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cooter"/>
        </a:ext>
      </dgm:extLst>
    </dgm:pt>
    <dgm:pt modelId="{A069B7FC-345E-48E5-B1A6-F91976E8CC75}" type="pres">
      <dgm:prSet presAssocID="{BE0E3BC0-7DEA-4AA4-AECD-B1EDA0256E2C}" presName="spaceRect" presStyleCnt="0"/>
      <dgm:spPr/>
    </dgm:pt>
    <dgm:pt modelId="{C549C532-27F4-4F9A-9911-3C31F96F5091}" type="pres">
      <dgm:prSet presAssocID="{BE0E3BC0-7DEA-4AA4-AECD-B1EDA0256E2C}" presName="parTx" presStyleLbl="revTx" presStyleIdx="0" presStyleCnt="2">
        <dgm:presLayoutVars>
          <dgm:chMax val="0"/>
          <dgm:chPref val="0"/>
        </dgm:presLayoutVars>
      </dgm:prSet>
      <dgm:spPr/>
    </dgm:pt>
    <dgm:pt modelId="{A03B4BDA-60C7-4B71-BE48-78249DF238C2}" type="pres">
      <dgm:prSet presAssocID="{0F454EF0-D072-4DDC-92D6-58A00C55F384}" presName="sibTrans" presStyleCnt="0"/>
      <dgm:spPr/>
    </dgm:pt>
    <dgm:pt modelId="{7DC55A52-5F2D-4DD0-8679-8DDF9DEC480A}" type="pres">
      <dgm:prSet presAssocID="{90CF08A1-AEB5-4170-94E3-DEAD1B411400}" presName="compNode" presStyleCnt="0"/>
      <dgm:spPr/>
    </dgm:pt>
    <dgm:pt modelId="{5F5D1504-AFBE-4640-8452-49FECFE82273}" type="pres">
      <dgm:prSet presAssocID="{90CF08A1-AEB5-4170-94E3-DEAD1B411400}" presName="bgRect" presStyleLbl="bgShp" presStyleIdx="1" presStyleCnt="2"/>
      <dgm:spPr/>
    </dgm:pt>
    <dgm:pt modelId="{A3F67B8C-DDA4-4DD6-B79E-5E686084C151}" type="pres">
      <dgm:prSet presAssocID="{90CF08A1-AEB5-4170-94E3-DEAD1B411400}"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lectric Car"/>
        </a:ext>
      </dgm:extLst>
    </dgm:pt>
    <dgm:pt modelId="{2160B18D-EC6A-4F1B-AF26-6F486F6FAE90}" type="pres">
      <dgm:prSet presAssocID="{90CF08A1-AEB5-4170-94E3-DEAD1B411400}" presName="spaceRect" presStyleCnt="0"/>
      <dgm:spPr/>
    </dgm:pt>
    <dgm:pt modelId="{4B7A0A5D-6E4D-4614-A989-41799990017D}" type="pres">
      <dgm:prSet presAssocID="{90CF08A1-AEB5-4170-94E3-DEAD1B411400}" presName="parTx" presStyleLbl="revTx" presStyleIdx="1" presStyleCnt="2">
        <dgm:presLayoutVars>
          <dgm:chMax val="0"/>
          <dgm:chPref val="0"/>
        </dgm:presLayoutVars>
      </dgm:prSet>
      <dgm:spPr/>
    </dgm:pt>
  </dgm:ptLst>
  <dgm:cxnLst>
    <dgm:cxn modelId="{3B98E920-E900-4425-B227-D6EA820D2589}" type="presOf" srcId="{CD640B97-B4C8-4782-BEE8-1F8D68E713D0}" destId="{606DB191-03E8-4EB6-BD47-5535135F9F7A}" srcOrd="0" destOrd="0" presId="urn:microsoft.com/office/officeart/2018/2/layout/IconVerticalSolidList"/>
    <dgm:cxn modelId="{E3683562-BE25-4791-A139-2C4D8DE4B4CD}" srcId="{CD640B97-B4C8-4782-BEE8-1F8D68E713D0}" destId="{90CF08A1-AEB5-4170-94E3-DEAD1B411400}" srcOrd="1" destOrd="0" parTransId="{6C6D26F4-5399-4AA1-844C-3939BAF306F5}" sibTransId="{378236E4-EB15-41CF-8C3E-BCA3A6F95492}"/>
    <dgm:cxn modelId="{D13A2F57-C4AC-407D-A27E-22C089F3FE9E}" type="presOf" srcId="{90CF08A1-AEB5-4170-94E3-DEAD1B411400}" destId="{4B7A0A5D-6E4D-4614-A989-41799990017D}" srcOrd="0" destOrd="0" presId="urn:microsoft.com/office/officeart/2018/2/layout/IconVerticalSolidList"/>
    <dgm:cxn modelId="{D722828E-2733-4F1C-BCED-AE0FC73F3D7B}" srcId="{CD640B97-B4C8-4782-BEE8-1F8D68E713D0}" destId="{BE0E3BC0-7DEA-4AA4-AECD-B1EDA0256E2C}" srcOrd="0" destOrd="0" parTransId="{E08B2EAA-9635-436D-A21E-4A5DE5FDE6CF}" sibTransId="{0F454EF0-D072-4DDC-92D6-58A00C55F384}"/>
    <dgm:cxn modelId="{A726E1E3-4E11-47D4-B1C8-5F80A7A89386}" type="presOf" srcId="{BE0E3BC0-7DEA-4AA4-AECD-B1EDA0256E2C}" destId="{C549C532-27F4-4F9A-9911-3C31F96F5091}" srcOrd="0" destOrd="0" presId="urn:microsoft.com/office/officeart/2018/2/layout/IconVerticalSolidList"/>
    <dgm:cxn modelId="{ECA6C70F-962E-4984-95A7-7A4C40B8BFEB}" type="presParOf" srcId="{606DB191-03E8-4EB6-BD47-5535135F9F7A}" destId="{1146C244-34D5-459E-8661-C4346EEB18B5}" srcOrd="0" destOrd="0" presId="urn:microsoft.com/office/officeart/2018/2/layout/IconVerticalSolidList"/>
    <dgm:cxn modelId="{B594B856-464A-4042-A398-29CBD76D8E80}" type="presParOf" srcId="{1146C244-34D5-459E-8661-C4346EEB18B5}" destId="{D7CF63A0-342F-435A-B9A1-DCE146039223}" srcOrd="0" destOrd="0" presId="urn:microsoft.com/office/officeart/2018/2/layout/IconVerticalSolidList"/>
    <dgm:cxn modelId="{DC04605C-390F-4AAF-A6ED-20E7C33205BA}" type="presParOf" srcId="{1146C244-34D5-459E-8661-C4346EEB18B5}" destId="{BBF8F7A7-2247-4E70-99AF-AD9EC5C04BF0}" srcOrd="1" destOrd="0" presId="urn:microsoft.com/office/officeart/2018/2/layout/IconVerticalSolidList"/>
    <dgm:cxn modelId="{9BD60221-A0F1-49D1-970C-C408E8B60B63}" type="presParOf" srcId="{1146C244-34D5-459E-8661-C4346EEB18B5}" destId="{A069B7FC-345E-48E5-B1A6-F91976E8CC75}" srcOrd="2" destOrd="0" presId="urn:microsoft.com/office/officeart/2018/2/layout/IconVerticalSolidList"/>
    <dgm:cxn modelId="{D013348B-248D-4A83-941B-98423DD3A370}" type="presParOf" srcId="{1146C244-34D5-459E-8661-C4346EEB18B5}" destId="{C549C532-27F4-4F9A-9911-3C31F96F5091}" srcOrd="3" destOrd="0" presId="urn:microsoft.com/office/officeart/2018/2/layout/IconVerticalSolidList"/>
    <dgm:cxn modelId="{601CA9C1-B780-4ACC-939F-67CA245A1D55}" type="presParOf" srcId="{606DB191-03E8-4EB6-BD47-5535135F9F7A}" destId="{A03B4BDA-60C7-4B71-BE48-78249DF238C2}" srcOrd="1" destOrd="0" presId="urn:microsoft.com/office/officeart/2018/2/layout/IconVerticalSolidList"/>
    <dgm:cxn modelId="{87196DD8-B169-49BF-B9A4-5D906BF1C54E}" type="presParOf" srcId="{606DB191-03E8-4EB6-BD47-5535135F9F7A}" destId="{7DC55A52-5F2D-4DD0-8679-8DDF9DEC480A}" srcOrd="2" destOrd="0" presId="urn:microsoft.com/office/officeart/2018/2/layout/IconVerticalSolidList"/>
    <dgm:cxn modelId="{73CF645E-7B22-4129-8521-B27AA1CFB62B}" type="presParOf" srcId="{7DC55A52-5F2D-4DD0-8679-8DDF9DEC480A}" destId="{5F5D1504-AFBE-4640-8452-49FECFE82273}" srcOrd="0" destOrd="0" presId="urn:microsoft.com/office/officeart/2018/2/layout/IconVerticalSolidList"/>
    <dgm:cxn modelId="{0DEA091F-54F9-4A6C-A451-A564F627A823}" type="presParOf" srcId="{7DC55A52-5F2D-4DD0-8679-8DDF9DEC480A}" destId="{A3F67B8C-DDA4-4DD6-B79E-5E686084C151}" srcOrd="1" destOrd="0" presId="urn:microsoft.com/office/officeart/2018/2/layout/IconVerticalSolidList"/>
    <dgm:cxn modelId="{E70AEDB0-CF4D-43AE-8C3A-D249DD320406}" type="presParOf" srcId="{7DC55A52-5F2D-4DD0-8679-8DDF9DEC480A}" destId="{2160B18D-EC6A-4F1B-AF26-6F486F6FAE90}" srcOrd="2" destOrd="0" presId="urn:microsoft.com/office/officeart/2018/2/layout/IconVerticalSolidList"/>
    <dgm:cxn modelId="{B8300C9D-5FF3-4793-A0E1-9E98994C9E67}" type="presParOf" srcId="{7DC55A52-5F2D-4DD0-8679-8DDF9DEC480A}" destId="{4B7A0A5D-6E4D-4614-A989-41799990017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BE89DB7-AE65-4E72-BBE4-C5B871A6BB36}"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FEC0E433-4CC7-439B-A8F7-CF1120AF3ADC}">
      <dgm:prSet/>
      <dgm:spPr/>
      <dgm:t>
        <a:bodyPr/>
        <a:lstStyle/>
        <a:p>
          <a:r>
            <a:rPr lang="en-GB"/>
            <a:t>Develop predictive models to estimate vehicle performance metrics  i.e fuel efficiency based on input variables such as engine horsepower, vehicle weight, and top speed</a:t>
          </a:r>
          <a:endParaRPr lang="en-US"/>
        </a:p>
      </dgm:t>
    </dgm:pt>
    <dgm:pt modelId="{CB4B5E20-D8BD-4292-B7FB-CE012DC406CF}" type="parTrans" cxnId="{5094E552-7DD0-490F-9910-6BFB594521F0}">
      <dgm:prSet/>
      <dgm:spPr/>
      <dgm:t>
        <a:bodyPr/>
        <a:lstStyle/>
        <a:p>
          <a:endParaRPr lang="en-US"/>
        </a:p>
      </dgm:t>
    </dgm:pt>
    <dgm:pt modelId="{CFB14B53-1786-49CA-8D40-0C05EA559000}" type="sibTrans" cxnId="{5094E552-7DD0-490F-9910-6BFB594521F0}">
      <dgm:prSet/>
      <dgm:spPr/>
      <dgm:t>
        <a:bodyPr/>
        <a:lstStyle/>
        <a:p>
          <a:endParaRPr lang="en-US"/>
        </a:p>
      </dgm:t>
    </dgm:pt>
    <dgm:pt modelId="{042B7A60-9347-4841-99C9-04F1BDFD92DC}">
      <dgm:prSet/>
      <dgm:spPr/>
      <dgm:t>
        <a:bodyPr/>
        <a:lstStyle/>
        <a:p>
          <a:r>
            <a:rPr lang="en-GB"/>
            <a:t>Explore the correlation between vehicle weight, engine power, and average miles per gallon to determine the impact of these variables on fuel efficiency.</a:t>
          </a:r>
          <a:endParaRPr lang="en-US"/>
        </a:p>
      </dgm:t>
    </dgm:pt>
    <dgm:pt modelId="{3D34079D-9A90-45C2-BFFF-0E0CE5B51AA6}" type="parTrans" cxnId="{D62D9272-89A2-43CE-9BA2-77A01C751E9D}">
      <dgm:prSet/>
      <dgm:spPr/>
      <dgm:t>
        <a:bodyPr/>
        <a:lstStyle/>
        <a:p>
          <a:endParaRPr lang="en-US"/>
        </a:p>
      </dgm:t>
    </dgm:pt>
    <dgm:pt modelId="{3D76277F-BA98-48BE-AB08-A02590B3B322}" type="sibTrans" cxnId="{D62D9272-89A2-43CE-9BA2-77A01C751E9D}">
      <dgm:prSet/>
      <dgm:spPr/>
      <dgm:t>
        <a:bodyPr/>
        <a:lstStyle/>
        <a:p>
          <a:endParaRPr lang="en-US"/>
        </a:p>
      </dgm:t>
    </dgm:pt>
    <dgm:pt modelId="{420DE0E4-EE24-4D05-B890-CF9DE809CE5C}">
      <dgm:prSet/>
      <dgm:spPr/>
      <dgm:t>
        <a:bodyPr/>
        <a:lstStyle/>
        <a:p>
          <a:r>
            <a:rPr lang="en-GB"/>
            <a:t>By analysing factors such as engine horsepower, fuel economy, and speed, this project seeks to gain insights into the features that are most valued by consumers.</a:t>
          </a:r>
          <a:endParaRPr lang="en-US"/>
        </a:p>
      </dgm:t>
    </dgm:pt>
    <dgm:pt modelId="{CD7CE227-9636-4953-B791-71403B35C349}" type="parTrans" cxnId="{C225BF2D-07D1-457A-98CA-AB3B3C88B69E}">
      <dgm:prSet/>
      <dgm:spPr/>
      <dgm:t>
        <a:bodyPr/>
        <a:lstStyle/>
        <a:p>
          <a:endParaRPr lang="en-US"/>
        </a:p>
      </dgm:t>
    </dgm:pt>
    <dgm:pt modelId="{C571F563-DA3A-4DC9-A448-4BFC482E9B87}" type="sibTrans" cxnId="{C225BF2D-07D1-457A-98CA-AB3B3C88B69E}">
      <dgm:prSet/>
      <dgm:spPr/>
      <dgm:t>
        <a:bodyPr/>
        <a:lstStyle/>
        <a:p>
          <a:endParaRPr lang="en-US"/>
        </a:p>
      </dgm:t>
    </dgm:pt>
    <dgm:pt modelId="{A0DEB739-1F89-41DB-940D-4CC8CD71BB5C}" type="pres">
      <dgm:prSet presAssocID="{2BE89DB7-AE65-4E72-BBE4-C5B871A6BB36}" presName="root" presStyleCnt="0">
        <dgm:presLayoutVars>
          <dgm:dir/>
          <dgm:resizeHandles val="exact"/>
        </dgm:presLayoutVars>
      </dgm:prSet>
      <dgm:spPr/>
    </dgm:pt>
    <dgm:pt modelId="{EA070ACF-33D5-4E1F-BB57-30BCD90C9524}" type="pres">
      <dgm:prSet presAssocID="{FEC0E433-4CC7-439B-A8F7-CF1120AF3ADC}" presName="compNode" presStyleCnt="0"/>
      <dgm:spPr/>
    </dgm:pt>
    <dgm:pt modelId="{94096152-1BE1-418C-BA8E-70A01634DA52}" type="pres">
      <dgm:prSet presAssocID="{FEC0E433-4CC7-439B-A8F7-CF1120AF3ADC}" presName="bgRect" presStyleLbl="bgShp" presStyleIdx="0" presStyleCnt="3"/>
      <dgm:spPr/>
    </dgm:pt>
    <dgm:pt modelId="{5D6C3267-45D4-404D-A468-630E6DF06FD1}" type="pres">
      <dgm:prSet presAssocID="{FEC0E433-4CC7-439B-A8F7-CF1120AF3AD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Electric Car"/>
        </a:ext>
      </dgm:extLst>
    </dgm:pt>
    <dgm:pt modelId="{B9C728E2-02DD-4852-BCE4-DCF82B1F405A}" type="pres">
      <dgm:prSet presAssocID="{FEC0E433-4CC7-439B-A8F7-CF1120AF3ADC}" presName="spaceRect" presStyleCnt="0"/>
      <dgm:spPr/>
    </dgm:pt>
    <dgm:pt modelId="{36CD2A6B-B41E-4D70-81B9-1528A398E08B}" type="pres">
      <dgm:prSet presAssocID="{FEC0E433-4CC7-439B-A8F7-CF1120AF3ADC}" presName="parTx" presStyleLbl="revTx" presStyleIdx="0" presStyleCnt="3">
        <dgm:presLayoutVars>
          <dgm:chMax val="0"/>
          <dgm:chPref val="0"/>
        </dgm:presLayoutVars>
      </dgm:prSet>
      <dgm:spPr/>
    </dgm:pt>
    <dgm:pt modelId="{EC759DF2-8441-4376-B4AF-CF35D4D6A4E3}" type="pres">
      <dgm:prSet presAssocID="{CFB14B53-1786-49CA-8D40-0C05EA559000}" presName="sibTrans" presStyleCnt="0"/>
      <dgm:spPr/>
    </dgm:pt>
    <dgm:pt modelId="{1B4F55AB-EF50-4F51-97DE-8EA06B423AC0}" type="pres">
      <dgm:prSet presAssocID="{042B7A60-9347-4841-99C9-04F1BDFD92DC}" presName="compNode" presStyleCnt="0"/>
      <dgm:spPr/>
    </dgm:pt>
    <dgm:pt modelId="{1C018519-58A6-42A8-A96F-46E3CB2FAADC}" type="pres">
      <dgm:prSet presAssocID="{042B7A60-9347-4841-99C9-04F1BDFD92DC}" presName="bgRect" presStyleLbl="bgShp" presStyleIdx="1" presStyleCnt="3"/>
      <dgm:spPr/>
    </dgm:pt>
    <dgm:pt modelId="{630ACC39-6082-486F-9268-5573DD1E09F7}" type="pres">
      <dgm:prSet presAssocID="{042B7A60-9347-4841-99C9-04F1BDFD92D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ar"/>
        </a:ext>
      </dgm:extLst>
    </dgm:pt>
    <dgm:pt modelId="{D9605E20-9FE6-4BA1-BF60-911E97BA8288}" type="pres">
      <dgm:prSet presAssocID="{042B7A60-9347-4841-99C9-04F1BDFD92DC}" presName="spaceRect" presStyleCnt="0"/>
      <dgm:spPr/>
    </dgm:pt>
    <dgm:pt modelId="{B2AF36B9-896B-4B48-9970-6065D4C82066}" type="pres">
      <dgm:prSet presAssocID="{042B7A60-9347-4841-99C9-04F1BDFD92DC}" presName="parTx" presStyleLbl="revTx" presStyleIdx="1" presStyleCnt="3">
        <dgm:presLayoutVars>
          <dgm:chMax val="0"/>
          <dgm:chPref val="0"/>
        </dgm:presLayoutVars>
      </dgm:prSet>
      <dgm:spPr/>
    </dgm:pt>
    <dgm:pt modelId="{D31883E6-5973-49E0-A26E-267A86537DCC}" type="pres">
      <dgm:prSet presAssocID="{3D76277F-BA98-48BE-AB08-A02590B3B322}" presName="sibTrans" presStyleCnt="0"/>
      <dgm:spPr/>
    </dgm:pt>
    <dgm:pt modelId="{F6454571-F41F-4F5B-BE5C-80A07E602591}" type="pres">
      <dgm:prSet presAssocID="{420DE0E4-EE24-4D05-B890-CF9DE809CE5C}" presName="compNode" presStyleCnt="0"/>
      <dgm:spPr/>
    </dgm:pt>
    <dgm:pt modelId="{6038B640-B511-4FD2-92F0-80EA57554404}" type="pres">
      <dgm:prSet presAssocID="{420DE0E4-EE24-4D05-B890-CF9DE809CE5C}" presName="bgRect" presStyleLbl="bgShp" presStyleIdx="2" presStyleCnt="3"/>
      <dgm:spPr/>
    </dgm:pt>
    <dgm:pt modelId="{AD230795-0E13-4DAE-AB83-A0661624E943}" type="pres">
      <dgm:prSet presAssocID="{420DE0E4-EE24-4D05-B890-CF9DE809CE5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auge"/>
        </a:ext>
      </dgm:extLst>
    </dgm:pt>
    <dgm:pt modelId="{42D79259-FC7B-4B14-B1D1-C72BDC3D2CB8}" type="pres">
      <dgm:prSet presAssocID="{420DE0E4-EE24-4D05-B890-CF9DE809CE5C}" presName="spaceRect" presStyleCnt="0"/>
      <dgm:spPr/>
    </dgm:pt>
    <dgm:pt modelId="{6B7132AA-3AA6-4C11-87D1-06DEC8224EA9}" type="pres">
      <dgm:prSet presAssocID="{420DE0E4-EE24-4D05-B890-CF9DE809CE5C}" presName="parTx" presStyleLbl="revTx" presStyleIdx="2" presStyleCnt="3">
        <dgm:presLayoutVars>
          <dgm:chMax val="0"/>
          <dgm:chPref val="0"/>
        </dgm:presLayoutVars>
      </dgm:prSet>
      <dgm:spPr/>
    </dgm:pt>
  </dgm:ptLst>
  <dgm:cxnLst>
    <dgm:cxn modelId="{C225BF2D-07D1-457A-98CA-AB3B3C88B69E}" srcId="{2BE89DB7-AE65-4E72-BBE4-C5B871A6BB36}" destId="{420DE0E4-EE24-4D05-B890-CF9DE809CE5C}" srcOrd="2" destOrd="0" parTransId="{CD7CE227-9636-4953-B791-71403B35C349}" sibTransId="{C571F563-DA3A-4DC9-A448-4BFC482E9B87}"/>
    <dgm:cxn modelId="{C4C83C3B-26F7-4066-A4CB-8B73BCEBE9F6}" type="presOf" srcId="{420DE0E4-EE24-4D05-B890-CF9DE809CE5C}" destId="{6B7132AA-3AA6-4C11-87D1-06DEC8224EA9}" srcOrd="0" destOrd="0" presId="urn:microsoft.com/office/officeart/2018/2/layout/IconVerticalSolidList"/>
    <dgm:cxn modelId="{D62D9272-89A2-43CE-9BA2-77A01C751E9D}" srcId="{2BE89DB7-AE65-4E72-BBE4-C5B871A6BB36}" destId="{042B7A60-9347-4841-99C9-04F1BDFD92DC}" srcOrd="1" destOrd="0" parTransId="{3D34079D-9A90-45C2-BFFF-0E0CE5B51AA6}" sibTransId="{3D76277F-BA98-48BE-AB08-A02590B3B322}"/>
    <dgm:cxn modelId="{5094E552-7DD0-490F-9910-6BFB594521F0}" srcId="{2BE89DB7-AE65-4E72-BBE4-C5B871A6BB36}" destId="{FEC0E433-4CC7-439B-A8F7-CF1120AF3ADC}" srcOrd="0" destOrd="0" parTransId="{CB4B5E20-D8BD-4292-B7FB-CE012DC406CF}" sibTransId="{CFB14B53-1786-49CA-8D40-0C05EA559000}"/>
    <dgm:cxn modelId="{DA4414AD-AD90-4A2C-A06A-4A577E8F7BC2}" type="presOf" srcId="{FEC0E433-4CC7-439B-A8F7-CF1120AF3ADC}" destId="{36CD2A6B-B41E-4D70-81B9-1528A398E08B}" srcOrd="0" destOrd="0" presId="urn:microsoft.com/office/officeart/2018/2/layout/IconVerticalSolidList"/>
    <dgm:cxn modelId="{2B4D7DD9-2B4E-4FDE-871C-D2119204962C}" type="presOf" srcId="{2BE89DB7-AE65-4E72-BBE4-C5B871A6BB36}" destId="{A0DEB739-1F89-41DB-940D-4CC8CD71BB5C}" srcOrd="0" destOrd="0" presId="urn:microsoft.com/office/officeart/2018/2/layout/IconVerticalSolidList"/>
    <dgm:cxn modelId="{688335E8-D336-48D8-97C3-50EA19949478}" type="presOf" srcId="{042B7A60-9347-4841-99C9-04F1BDFD92DC}" destId="{B2AF36B9-896B-4B48-9970-6065D4C82066}" srcOrd="0" destOrd="0" presId="urn:microsoft.com/office/officeart/2018/2/layout/IconVerticalSolidList"/>
    <dgm:cxn modelId="{569DD781-9DBD-4EB6-BD23-D9D142069B6B}" type="presParOf" srcId="{A0DEB739-1F89-41DB-940D-4CC8CD71BB5C}" destId="{EA070ACF-33D5-4E1F-BB57-30BCD90C9524}" srcOrd="0" destOrd="0" presId="urn:microsoft.com/office/officeart/2018/2/layout/IconVerticalSolidList"/>
    <dgm:cxn modelId="{74ED218C-C253-4D77-9CAF-6FC0888AECBA}" type="presParOf" srcId="{EA070ACF-33D5-4E1F-BB57-30BCD90C9524}" destId="{94096152-1BE1-418C-BA8E-70A01634DA52}" srcOrd="0" destOrd="0" presId="urn:microsoft.com/office/officeart/2018/2/layout/IconVerticalSolidList"/>
    <dgm:cxn modelId="{34979F15-4606-48C2-839C-D713D81B5873}" type="presParOf" srcId="{EA070ACF-33D5-4E1F-BB57-30BCD90C9524}" destId="{5D6C3267-45D4-404D-A468-630E6DF06FD1}" srcOrd="1" destOrd="0" presId="urn:microsoft.com/office/officeart/2018/2/layout/IconVerticalSolidList"/>
    <dgm:cxn modelId="{1D3986A6-8247-4166-9AAF-F8041AA87E60}" type="presParOf" srcId="{EA070ACF-33D5-4E1F-BB57-30BCD90C9524}" destId="{B9C728E2-02DD-4852-BCE4-DCF82B1F405A}" srcOrd="2" destOrd="0" presId="urn:microsoft.com/office/officeart/2018/2/layout/IconVerticalSolidList"/>
    <dgm:cxn modelId="{B58AD8F4-1FCC-4F97-A858-5338B0BCF28A}" type="presParOf" srcId="{EA070ACF-33D5-4E1F-BB57-30BCD90C9524}" destId="{36CD2A6B-B41E-4D70-81B9-1528A398E08B}" srcOrd="3" destOrd="0" presId="urn:microsoft.com/office/officeart/2018/2/layout/IconVerticalSolidList"/>
    <dgm:cxn modelId="{105CC373-366E-421A-855E-617FAE01F254}" type="presParOf" srcId="{A0DEB739-1F89-41DB-940D-4CC8CD71BB5C}" destId="{EC759DF2-8441-4376-B4AF-CF35D4D6A4E3}" srcOrd="1" destOrd="0" presId="urn:microsoft.com/office/officeart/2018/2/layout/IconVerticalSolidList"/>
    <dgm:cxn modelId="{08B96F10-8D29-4FDF-A532-F903FBCB29A7}" type="presParOf" srcId="{A0DEB739-1F89-41DB-940D-4CC8CD71BB5C}" destId="{1B4F55AB-EF50-4F51-97DE-8EA06B423AC0}" srcOrd="2" destOrd="0" presId="urn:microsoft.com/office/officeart/2018/2/layout/IconVerticalSolidList"/>
    <dgm:cxn modelId="{9007CE6D-8F36-4BD8-B3FF-3BB1D95641EE}" type="presParOf" srcId="{1B4F55AB-EF50-4F51-97DE-8EA06B423AC0}" destId="{1C018519-58A6-42A8-A96F-46E3CB2FAADC}" srcOrd="0" destOrd="0" presId="urn:microsoft.com/office/officeart/2018/2/layout/IconVerticalSolidList"/>
    <dgm:cxn modelId="{225F43BC-54F9-45AF-8605-978FE2ACD85D}" type="presParOf" srcId="{1B4F55AB-EF50-4F51-97DE-8EA06B423AC0}" destId="{630ACC39-6082-486F-9268-5573DD1E09F7}" srcOrd="1" destOrd="0" presId="urn:microsoft.com/office/officeart/2018/2/layout/IconVerticalSolidList"/>
    <dgm:cxn modelId="{A3975CFB-6937-4F7C-9EC9-627C3A9FAB4E}" type="presParOf" srcId="{1B4F55AB-EF50-4F51-97DE-8EA06B423AC0}" destId="{D9605E20-9FE6-4BA1-BF60-911E97BA8288}" srcOrd="2" destOrd="0" presId="urn:microsoft.com/office/officeart/2018/2/layout/IconVerticalSolidList"/>
    <dgm:cxn modelId="{E764DF42-33DA-489C-B2D0-5BB97B9A07FF}" type="presParOf" srcId="{1B4F55AB-EF50-4F51-97DE-8EA06B423AC0}" destId="{B2AF36B9-896B-4B48-9970-6065D4C82066}" srcOrd="3" destOrd="0" presId="urn:microsoft.com/office/officeart/2018/2/layout/IconVerticalSolidList"/>
    <dgm:cxn modelId="{C447E3D3-B1B3-4667-A373-514514B5BDA1}" type="presParOf" srcId="{A0DEB739-1F89-41DB-940D-4CC8CD71BB5C}" destId="{D31883E6-5973-49E0-A26E-267A86537DCC}" srcOrd="3" destOrd="0" presId="urn:microsoft.com/office/officeart/2018/2/layout/IconVerticalSolidList"/>
    <dgm:cxn modelId="{56B66186-D66E-46D6-9176-9D3970912C98}" type="presParOf" srcId="{A0DEB739-1F89-41DB-940D-4CC8CD71BB5C}" destId="{F6454571-F41F-4F5B-BE5C-80A07E602591}" srcOrd="4" destOrd="0" presId="urn:microsoft.com/office/officeart/2018/2/layout/IconVerticalSolidList"/>
    <dgm:cxn modelId="{AB5B3FB3-0BE5-459A-B293-5EBF9A2BAC24}" type="presParOf" srcId="{F6454571-F41F-4F5B-BE5C-80A07E602591}" destId="{6038B640-B511-4FD2-92F0-80EA57554404}" srcOrd="0" destOrd="0" presId="urn:microsoft.com/office/officeart/2018/2/layout/IconVerticalSolidList"/>
    <dgm:cxn modelId="{CE208D62-3EBC-491D-9413-063A9328550F}" type="presParOf" srcId="{F6454571-F41F-4F5B-BE5C-80A07E602591}" destId="{AD230795-0E13-4DAE-AB83-A0661624E943}" srcOrd="1" destOrd="0" presId="urn:microsoft.com/office/officeart/2018/2/layout/IconVerticalSolidList"/>
    <dgm:cxn modelId="{7CE1A233-7F13-4D9E-9C19-CDE1260206F3}" type="presParOf" srcId="{F6454571-F41F-4F5B-BE5C-80A07E602591}" destId="{42D79259-FC7B-4B14-B1D1-C72BDC3D2CB8}" srcOrd="2" destOrd="0" presId="urn:microsoft.com/office/officeart/2018/2/layout/IconVerticalSolidList"/>
    <dgm:cxn modelId="{5F0B9C57-2103-4283-8F80-BDD503B7C0CE}" type="presParOf" srcId="{F6454571-F41F-4F5B-BE5C-80A07E602591}" destId="{6B7132AA-3AA6-4C11-87D1-06DEC8224EA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C400CC4-4DB5-4EE4-8EB0-3B49FB31F527}"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AE519CC3-F772-44B3-BF79-CFF980FB9EA8}">
      <dgm:prSet/>
      <dgm:spPr/>
      <dgm:t>
        <a:bodyPr/>
        <a:lstStyle/>
        <a:p>
          <a:pPr>
            <a:lnSpc>
              <a:spcPct val="100000"/>
            </a:lnSpc>
          </a:pPr>
          <a:r>
            <a:rPr lang="en-GB" b="1"/>
            <a:t>Industry Innovation and Competition:</a:t>
          </a:r>
          <a:r>
            <a:rPr lang="en-GB"/>
            <a:t> The automotive industry is highly competitive, with manufacturers constantly striving to innovate and differentiate their products. Understanding the relationships between vehicle characteristics such as weight, power, and efficiency can provide valuable insights for manufacturers seeking to design and market competitive vehicles.</a:t>
          </a:r>
          <a:endParaRPr lang="en-US"/>
        </a:p>
      </dgm:t>
    </dgm:pt>
    <dgm:pt modelId="{A6C05753-7379-461D-94D2-6CCB73AE8891}" type="parTrans" cxnId="{FE5C1761-7D46-43D6-B981-51A51546161C}">
      <dgm:prSet/>
      <dgm:spPr/>
      <dgm:t>
        <a:bodyPr/>
        <a:lstStyle/>
        <a:p>
          <a:endParaRPr lang="en-US"/>
        </a:p>
      </dgm:t>
    </dgm:pt>
    <dgm:pt modelId="{15CAFED7-D41B-4B8E-B74C-DCF5D34368EB}" type="sibTrans" cxnId="{FE5C1761-7D46-43D6-B981-51A51546161C}">
      <dgm:prSet/>
      <dgm:spPr/>
      <dgm:t>
        <a:bodyPr/>
        <a:lstStyle/>
        <a:p>
          <a:pPr>
            <a:lnSpc>
              <a:spcPct val="100000"/>
            </a:lnSpc>
          </a:pPr>
          <a:endParaRPr lang="en-US"/>
        </a:p>
      </dgm:t>
    </dgm:pt>
    <dgm:pt modelId="{2B8FDF48-2EDA-4A9F-B776-C5B0B0B090F5}">
      <dgm:prSet/>
      <dgm:spPr/>
      <dgm:t>
        <a:bodyPr/>
        <a:lstStyle/>
        <a:p>
          <a:pPr>
            <a:lnSpc>
              <a:spcPct val="100000"/>
            </a:lnSpc>
          </a:pPr>
          <a:r>
            <a:rPr lang="en-GB" b="1"/>
            <a:t>Rising Environmental Concerns:</a:t>
          </a:r>
          <a:r>
            <a:rPr lang="en-GB"/>
            <a:t> With increasing awareness about environmental issues such as climate change and air pollution, there is a growing emphasis on developing vehicles that are more fuel-efficient and emit fewer greenhouse gases.  This project aims to analyze key attributes of vehicles to understand their environmental impact and identify opportunities for improvement.</a:t>
          </a:r>
          <a:endParaRPr lang="en-US"/>
        </a:p>
      </dgm:t>
    </dgm:pt>
    <dgm:pt modelId="{C360AE9C-0CE3-4767-86A7-45F9B55F960F}" type="parTrans" cxnId="{F9C58B2B-24E9-418F-A8D6-E891F8CD4A86}">
      <dgm:prSet/>
      <dgm:spPr/>
      <dgm:t>
        <a:bodyPr/>
        <a:lstStyle/>
        <a:p>
          <a:endParaRPr lang="en-US"/>
        </a:p>
      </dgm:t>
    </dgm:pt>
    <dgm:pt modelId="{7837B6AA-A380-49EF-8C4B-FC0B830316B3}" type="sibTrans" cxnId="{F9C58B2B-24E9-418F-A8D6-E891F8CD4A86}">
      <dgm:prSet/>
      <dgm:spPr/>
      <dgm:t>
        <a:bodyPr/>
        <a:lstStyle/>
        <a:p>
          <a:endParaRPr lang="en-US"/>
        </a:p>
      </dgm:t>
    </dgm:pt>
    <dgm:pt modelId="{5B76A601-BCD1-4D48-B5E2-43A43F6381EF}" type="pres">
      <dgm:prSet presAssocID="{3C400CC4-4DB5-4EE4-8EB0-3B49FB31F527}" presName="linear" presStyleCnt="0">
        <dgm:presLayoutVars>
          <dgm:animLvl val="lvl"/>
          <dgm:resizeHandles val="exact"/>
        </dgm:presLayoutVars>
      </dgm:prSet>
      <dgm:spPr/>
    </dgm:pt>
    <dgm:pt modelId="{E2BAEE4C-1AF6-436D-8F78-0772026AB34B}" type="pres">
      <dgm:prSet presAssocID="{AE519CC3-F772-44B3-BF79-CFF980FB9EA8}" presName="parentText" presStyleLbl="node1" presStyleIdx="0" presStyleCnt="2">
        <dgm:presLayoutVars>
          <dgm:chMax val="0"/>
          <dgm:bulletEnabled val="1"/>
        </dgm:presLayoutVars>
      </dgm:prSet>
      <dgm:spPr/>
    </dgm:pt>
    <dgm:pt modelId="{D4320098-3C8D-4F0D-A697-D33D855C9222}" type="pres">
      <dgm:prSet presAssocID="{15CAFED7-D41B-4B8E-B74C-DCF5D34368EB}" presName="spacer" presStyleCnt="0"/>
      <dgm:spPr/>
    </dgm:pt>
    <dgm:pt modelId="{1CA26DB5-E59B-4CDC-BCE3-3E49A2084EF3}" type="pres">
      <dgm:prSet presAssocID="{2B8FDF48-2EDA-4A9F-B776-C5B0B0B090F5}" presName="parentText" presStyleLbl="node1" presStyleIdx="1" presStyleCnt="2">
        <dgm:presLayoutVars>
          <dgm:chMax val="0"/>
          <dgm:bulletEnabled val="1"/>
        </dgm:presLayoutVars>
      </dgm:prSet>
      <dgm:spPr/>
    </dgm:pt>
  </dgm:ptLst>
  <dgm:cxnLst>
    <dgm:cxn modelId="{F9C58B2B-24E9-418F-A8D6-E891F8CD4A86}" srcId="{3C400CC4-4DB5-4EE4-8EB0-3B49FB31F527}" destId="{2B8FDF48-2EDA-4A9F-B776-C5B0B0B090F5}" srcOrd="1" destOrd="0" parTransId="{C360AE9C-0CE3-4767-86A7-45F9B55F960F}" sibTransId="{7837B6AA-A380-49EF-8C4B-FC0B830316B3}"/>
    <dgm:cxn modelId="{FE5C1761-7D46-43D6-B981-51A51546161C}" srcId="{3C400CC4-4DB5-4EE4-8EB0-3B49FB31F527}" destId="{AE519CC3-F772-44B3-BF79-CFF980FB9EA8}" srcOrd="0" destOrd="0" parTransId="{A6C05753-7379-461D-94D2-6CCB73AE8891}" sibTransId="{15CAFED7-D41B-4B8E-B74C-DCF5D34368EB}"/>
    <dgm:cxn modelId="{FE203578-BADA-45A2-AD1D-5B73E2BD7D12}" type="presOf" srcId="{AE519CC3-F772-44B3-BF79-CFF980FB9EA8}" destId="{E2BAEE4C-1AF6-436D-8F78-0772026AB34B}" srcOrd="0" destOrd="0" presId="urn:microsoft.com/office/officeart/2005/8/layout/vList2"/>
    <dgm:cxn modelId="{749088E5-3497-4C8D-BA86-BF9E0D456113}" type="presOf" srcId="{2B8FDF48-2EDA-4A9F-B776-C5B0B0B090F5}" destId="{1CA26DB5-E59B-4CDC-BCE3-3E49A2084EF3}" srcOrd="0" destOrd="0" presId="urn:microsoft.com/office/officeart/2005/8/layout/vList2"/>
    <dgm:cxn modelId="{1334C7F8-3ABA-41E5-9C20-25466146F178}" type="presOf" srcId="{3C400CC4-4DB5-4EE4-8EB0-3B49FB31F527}" destId="{5B76A601-BCD1-4D48-B5E2-43A43F6381EF}" srcOrd="0" destOrd="0" presId="urn:microsoft.com/office/officeart/2005/8/layout/vList2"/>
    <dgm:cxn modelId="{0DBE348B-ADA8-4EB4-8F09-858A65646294}" type="presParOf" srcId="{5B76A601-BCD1-4D48-B5E2-43A43F6381EF}" destId="{E2BAEE4C-1AF6-436D-8F78-0772026AB34B}" srcOrd="0" destOrd="0" presId="urn:microsoft.com/office/officeart/2005/8/layout/vList2"/>
    <dgm:cxn modelId="{B5F3FADF-A479-42D0-B801-B1AB6F15B38A}" type="presParOf" srcId="{5B76A601-BCD1-4D48-B5E2-43A43F6381EF}" destId="{D4320098-3C8D-4F0D-A697-D33D855C9222}" srcOrd="1" destOrd="0" presId="urn:microsoft.com/office/officeart/2005/8/layout/vList2"/>
    <dgm:cxn modelId="{785C03A4-85D9-49BE-A5AF-9740C2173E05}" type="presParOf" srcId="{5B76A601-BCD1-4D48-B5E2-43A43F6381EF}" destId="{1CA26DB5-E59B-4CDC-BCE3-3E49A2084EF3}"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B4FC560-4522-4350-ACFE-8B3F02BB7219}" type="doc">
      <dgm:prSet loTypeId="urn:microsoft.com/office/officeart/2016/7/layout/BasicLinearProcessNumbered" loCatId="process" qsTypeId="urn:microsoft.com/office/officeart/2005/8/quickstyle/simple1" qsCatId="simple" csTypeId="urn:microsoft.com/office/officeart/2005/8/colors/colorful2" csCatId="colorful"/>
      <dgm:spPr/>
      <dgm:t>
        <a:bodyPr/>
        <a:lstStyle/>
        <a:p>
          <a:endParaRPr lang="en-US"/>
        </a:p>
      </dgm:t>
    </dgm:pt>
    <dgm:pt modelId="{4EFA711C-C6C9-4B6C-85E8-0AF7B643ED3F}">
      <dgm:prSet/>
      <dgm:spPr/>
      <dgm:t>
        <a:bodyPr/>
        <a:lstStyle/>
        <a:p>
          <a:r>
            <a:rPr lang="en-GB"/>
            <a:t>Empower consumers to make informed purchasing decisions based on vehicle performance and efficiency.</a:t>
          </a:r>
          <a:endParaRPr lang="en-US"/>
        </a:p>
      </dgm:t>
    </dgm:pt>
    <dgm:pt modelId="{F9C0ABEF-F168-49A7-8B7E-9065C0B6807B}" type="parTrans" cxnId="{ECF7F943-33AC-4489-8749-20FCB330D7D8}">
      <dgm:prSet/>
      <dgm:spPr/>
      <dgm:t>
        <a:bodyPr/>
        <a:lstStyle/>
        <a:p>
          <a:endParaRPr lang="en-US"/>
        </a:p>
      </dgm:t>
    </dgm:pt>
    <dgm:pt modelId="{A8BF05BB-F9F3-4215-AE6A-7034C72641BA}" type="sibTrans" cxnId="{ECF7F943-33AC-4489-8749-20FCB330D7D8}">
      <dgm:prSet phldrT="1" phldr="0"/>
      <dgm:spPr/>
      <dgm:t>
        <a:bodyPr/>
        <a:lstStyle/>
        <a:p>
          <a:r>
            <a:rPr lang="en-US"/>
            <a:t>1</a:t>
          </a:r>
        </a:p>
      </dgm:t>
    </dgm:pt>
    <dgm:pt modelId="{EE118D92-999E-4FC4-946B-86CA7AE08D0E}">
      <dgm:prSet/>
      <dgm:spPr/>
      <dgm:t>
        <a:bodyPr/>
        <a:lstStyle/>
        <a:p>
          <a:r>
            <a:rPr lang="en-GB"/>
            <a:t>Position manufacturers strategically in the automotive market by meeting consumer demands and staying ahead of industry trends.</a:t>
          </a:r>
          <a:endParaRPr lang="en-US"/>
        </a:p>
      </dgm:t>
    </dgm:pt>
    <dgm:pt modelId="{5AC0A9A7-D066-40FA-BC83-DEFE75951204}" type="parTrans" cxnId="{606798AA-5E88-473F-8357-FED212A76320}">
      <dgm:prSet/>
      <dgm:spPr/>
      <dgm:t>
        <a:bodyPr/>
        <a:lstStyle/>
        <a:p>
          <a:endParaRPr lang="en-US"/>
        </a:p>
      </dgm:t>
    </dgm:pt>
    <dgm:pt modelId="{4FC5B8C8-6452-42A2-9C79-D482D9DDFB3E}" type="sibTrans" cxnId="{606798AA-5E88-473F-8357-FED212A76320}">
      <dgm:prSet phldrT="2" phldr="0"/>
      <dgm:spPr/>
      <dgm:t>
        <a:bodyPr/>
        <a:lstStyle/>
        <a:p>
          <a:r>
            <a:rPr lang="en-US"/>
            <a:t>2</a:t>
          </a:r>
        </a:p>
      </dgm:t>
    </dgm:pt>
    <dgm:pt modelId="{2F467F3B-8936-4853-98E9-D30D0EF75A06}">
      <dgm:prSet/>
      <dgm:spPr/>
      <dgm:t>
        <a:bodyPr/>
        <a:lstStyle/>
        <a:p>
          <a:r>
            <a:rPr lang="en-GB"/>
            <a:t>Optimize vehicle design and engineering for better performance and customer satisfaction.</a:t>
          </a:r>
          <a:endParaRPr lang="en-US"/>
        </a:p>
      </dgm:t>
    </dgm:pt>
    <dgm:pt modelId="{9B2A1D28-7EF6-4089-89AA-346C8796F60A}" type="parTrans" cxnId="{D2018F5F-E9AD-4758-B54C-DBCA545988CC}">
      <dgm:prSet/>
      <dgm:spPr/>
      <dgm:t>
        <a:bodyPr/>
        <a:lstStyle/>
        <a:p>
          <a:endParaRPr lang="en-US"/>
        </a:p>
      </dgm:t>
    </dgm:pt>
    <dgm:pt modelId="{5D4C0233-5AC0-4F2D-9B7F-50D6335C7786}" type="sibTrans" cxnId="{D2018F5F-E9AD-4758-B54C-DBCA545988CC}">
      <dgm:prSet phldrT="3" phldr="0"/>
      <dgm:spPr/>
      <dgm:t>
        <a:bodyPr/>
        <a:lstStyle/>
        <a:p>
          <a:r>
            <a:rPr lang="en-US"/>
            <a:t>3</a:t>
          </a:r>
        </a:p>
      </dgm:t>
    </dgm:pt>
    <dgm:pt modelId="{71C43732-C76F-485F-9D9A-D7252607AF1B}" type="pres">
      <dgm:prSet presAssocID="{5B4FC560-4522-4350-ACFE-8B3F02BB7219}" presName="Name0" presStyleCnt="0">
        <dgm:presLayoutVars>
          <dgm:animLvl val="lvl"/>
          <dgm:resizeHandles val="exact"/>
        </dgm:presLayoutVars>
      </dgm:prSet>
      <dgm:spPr/>
    </dgm:pt>
    <dgm:pt modelId="{30505DDC-F86C-47EA-9EDD-DFF3AFF0FAF7}" type="pres">
      <dgm:prSet presAssocID="{4EFA711C-C6C9-4B6C-85E8-0AF7B643ED3F}" presName="compositeNode" presStyleCnt="0">
        <dgm:presLayoutVars>
          <dgm:bulletEnabled val="1"/>
        </dgm:presLayoutVars>
      </dgm:prSet>
      <dgm:spPr/>
    </dgm:pt>
    <dgm:pt modelId="{5B80580A-BA07-4BF6-B426-3980D3EBA13E}" type="pres">
      <dgm:prSet presAssocID="{4EFA711C-C6C9-4B6C-85E8-0AF7B643ED3F}" presName="bgRect" presStyleLbl="bgAccFollowNode1" presStyleIdx="0" presStyleCnt="3"/>
      <dgm:spPr/>
    </dgm:pt>
    <dgm:pt modelId="{F80FF472-3480-41BA-9F3B-CEEB3B4B5FE8}" type="pres">
      <dgm:prSet presAssocID="{A8BF05BB-F9F3-4215-AE6A-7034C72641BA}" presName="sibTransNodeCircle" presStyleLbl="alignNode1" presStyleIdx="0" presStyleCnt="6">
        <dgm:presLayoutVars>
          <dgm:chMax val="0"/>
          <dgm:bulletEnabled/>
        </dgm:presLayoutVars>
      </dgm:prSet>
      <dgm:spPr/>
    </dgm:pt>
    <dgm:pt modelId="{A762B3A3-83C9-4D94-AA35-72A21F5D825D}" type="pres">
      <dgm:prSet presAssocID="{4EFA711C-C6C9-4B6C-85E8-0AF7B643ED3F}" presName="bottomLine" presStyleLbl="alignNode1" presStyleIdx="1" presStyleCnt="6">
        <dgm:presLayoutVars/>
      </dgm:prSet>
      <dgm:spPr/>
    </dgm:pt>
    <dgm:pt modelId="{C361AB55-21D4-4D56-A4B7-E347A2405239}" type="pres">
      <dgm:prSet presAssocID="{4EFA711C-C6C9-4B6C-85E8-0AF7B643ED3F}" presName="nodeText" presStyleLbl="bgAccFollowNode1" presStyleIdx="0" presStyleCnt="3">
        <dgm:presLayoutVars>
          <dgm:bulletEnabled val="1"/>
        </dgm:presLayoutVars>
      </dgm:prSet>
      <dgm:spPr/>
    </dgm:pt>
    <dgm:pt modelId="{A76F02E0-5B30-4C63-9BB8-0EB315B3E074}" type="pres">
      <dgm:prSet presAssocID="{A8BF05BB-F9F3-4215-AE6A-7034C72641BA}" presName="sibTrans" presStyleCnt="0"/>
      <dgm:spPr/>
    </dgm:pt>
    <dgm:pt modelId="{A43BA3BA-C95E-4731-8AE3-865A7B650C78}" type="pres">
      <dgm:prSet presAssocID="{EE118D92-999E-4FC4-946B-86CA7AE08D0E}" presName="compositeNode" presStyleCnt="0">
        <dgm:presLayoutVars>
          <dgm:bulletEnabled val="1"/>
        </dgm:presLayoutVars>
      </dgm:prSet>
      <dgm:spPr/>
    </dgm:pt>
    <dgm:pt modelId="{C46A22FE-9823-46EC-AD06-EC48BFAADFF9}" type="pres">
      <dgm:prSet presAssocID="{EE118D92-999E-4FC4-946B-86CA7AE08D0E}" presName="bgRect" presStyleLbl="bgAccFollowNode1" presStyleIdx="1" presStyleCnt="3"/>
      <dgm:spPr/>
    </dgm:pt>
    <dgm:pt modelId="{36479F01-CE38-4DB8-94C9-3F509C300CC0}" type="pres">
      <dgm:prSet presAssocID="{4FC5B8C8-6452-42A2-9C79-D482D9DDFB3E}" presName="sibTransNodeCircle" presStyleLbl="alignNode1" presStyleIdx="2" presStyleCnt="6">
        <dgm:presLayoutVars>
          <dgm:chMax val="0"/>
          <dgm:bulletEnabled/>
        </dgm:presLayoutVars>
      </dgm:prSet>
      <dgm:spPr/>
    </dgm:pt>
    <dgm:pt modelId="{4463BD25-C0B0-4B63-AA0B-9DE97B6F1EE1}" type="pres">
      <dgm:prSet presAssocID="{EE118D92-999E-4FC4-946B-86CA7AE08D0E}" presName="bottomLine" presStyleLbl="alignNode1" presStyleIdx="3" presStyleCnt="6">
        <dgm:presLayoutVars/>
      </dgm:prSet>
      <dgm:spPr/>
    </dgm:pt>
    <dgm:pt modelId="{341CCBA0-2D4B-4CB0-BC46-481FDA4EA25D}" type="pres">
      <dgm:prSet presAssocID="{EE118D92-999E-4FC4-946B-86CA7AE08D0E}" presName="nodeText" presStyleLbl="bgAccFollowNode1" presStyleIdx="1" presStyleCnt="3">
        <dgm:presLayoutVars>
          <dgm:bulletEnabled val="1"/>
        </dgm:presLayoutVars>
      </dgm:prSet>
      <dgm:spPr/>
    </dgm:pt>
    <dgm:pt modelId="{018F903D-C45B-4A90-9EF5-464A09E6B761}" type="pres">
      <dgm:prSet presAssocID="{4FC5B8C8-6452-42A2-9C79-D482D9DDFB3E}" presName="sibTrans" presStyleCnt="0"/>
      <dgm:spPr/>
    </dgm:pt>
    <dgm:pt modelId="{850A64FC-26BC-4A69-B861-813B633BFBBD}" type="pres">
      <dgm:prSet presAssocID="{2F467F3B-8936-4853-98E9-D30D0EF75A06}" presName="compositeNode" presStyleCnt="0">
        <dgm:presLayoutVars>
          <dgm:bulletEnabled val="1"/>
        </dgm:presLayoutVars>
      </dgm:prSet>
      <dgm:spPr/>
    </dgm:pt>
    <dgm:pt modelId="{C835A8E1-41DA-4330-80BB-9EFADD1795F5}" type="pres">
      <dgm:prSet presAssocID="{2F467F3B-8936-4853-98E9-D30D0EF75A06}" presName="bgRect" presStyleLbl="bgAccFollowNode1" presStyleIdx="2" presStyleCnt="3"/>
      <dgm:spPr/>
    </dgm:pt>
    <dgm:pt modelId="{75B6ACBC-2198-4431-B9C5-937961690791}" type="pres">
      <dgm:prSet presAssocID="{5D4C0233-5AC0-4F2D-9B7F-50D6335C7786}" presName="sibTransNodeCircle" presStyleLbl="alignNode1" presStyleIdx="4" presStyleCnt="6">
        <dgm:presLayoutVars>
          <dgm:chMax val="0"/>
          <dgm:bulletEnabled/>
        </dgm:presLayoutVars>
      </dgm:prSet>
      <dgm:spPr/>
    </dgm:pt>
    <dgm:pt modelId="{F8AF8797-D34B-4439-85E8-6436825D101C}" type="pres">
      <dgm:prSet presAssocID="{2F467F3B-8936-4853-98E9-D30D0EF75A06}" presName="bottomLine" presStyleLbl="alignNode1" presStyleIdx="5" presStyleCnt="6">
        <dgm:presLayoutVars/>
      </dgm:prSet>
      <dgm:spPr/>
    </dgm:pt>
    <dgm:pt modelId="{42C74FC6-C5C1-4246-8CDF-62080FA9A8CB}" type="pres">
      <dgm:prSet presAssocID="{2F467F3B-8936-4853-98E9-D30D0EF75A06}" presName="nodeText" presStyleLbl="bgAccFollowNode1" presStyleIdx="2" presStyleCnt="3">
        <dgm:presLayoutVars>
          <dgm:bulletEnabled val="1"/>
        </dgm:presLayoutVars>
      </dgm:prSet>
      <dgm:spPr/>
    </dgm:pt>
  </dgm:ptLst>
  <dgm:cxnLst>
    <dgm:cxn modelId="{A597FD1C-589F-4E34-83C6-6FCFDFA8A498}" type="presOf" srcId="{EE118D92-999E-4FC4-946B-86CA7AE08D0E}" destId="{341CCBA0-2D4B-4CB0-BC46-481FDA4EA25D}" srcOrd="1" destOrd="0" presId="urn:microsoft.com/office/officeart/2016/7/layout/BasicLinearProcessNumbered"/>
    <dgm:cxn modelId="{37CCF133-507C-4534-A06F-13D27A89CA48}" type="presOf" srcId="{4EFA711C-C6C9-4B6C-85E8-0AF7B643ED3F}" destId="{5B80580A-BA07-4BF6-B426-3980D3EBA13E}" srcOrd="0" destOrd="0" presId="urn:microsoft.com/office/officeart/2016/7/layout/BasicLinearProcessNumbered"/>
    <dgm:cxn modelId="{A37A7B3C-AB8E-426F-A6C8-D9AC688F3E4D}" type="presOf" srcId="{5D4C0233-5AC0-4F2D-9B7F-50D6335C7786}" destId="{75B6ACBC-2198-4431-B9C5-937961690791}" srcOrd="0" destOrd="0" presId="urn:microsoft.com/office/officeart/2016/7/layout/BasicLinearProcessNumbered"/>
    <dgm:cxn modelId="{701A7B3E-E7A5-4C15-B8E6-91CF5BB4848F}" type="presOf" srcId="{2F467F3B-8936-4853-98E9-D30D0EF75A06}" destId="{42C74FC6-C5C1-4246-8CDF-62080FA9A8CB}" srcOrd="1" destOrd="0" presId="urn:microsoft.com/office/officeart/2016/7/layout/BasicLinearProcessNumbered"/>
    <dgm:cxn modelId="{B174075D-1FDC-46B0-A248-D325FB4A90CC}" type="presOf" srcId="{EE118D92-999E-4FC4-946B-86CA7AE08D0E}" destId="{C46A22FE-9823-46EC-AD06-EC48BFAADFF9}" srcOrd="0" destOrd="0" presId="urn:microsoft.com/office/officeart/2016/7/layout/BasicLinearProcessNumbered"/>
    <dgm:cxn modelId="{D2018F5F-E9AD-4758-B54C-DBCA545988CC}" srcId="{5B4FC560-4522-4350-ACFE-8B3F02BB7219}" destId="{2F467F3B-8936-4853-98E9-D30D0EF75A06}" srcOrd="2" destOrd="0" parTransId="{9B2A1D28-7EF6-4089-89AA-346C8796F60A}" sibTransId="{5D4C0233-5AC0-4F2D-9B7F-50D6335C7786}"/>
    <dgm:cxn modelId="{ECF7F943-33AC-4489-8749-20FCB330D7D8}" srcId="{5B4FC560-4522-4350-ACFE-8B3F02BB7219}" destId="{4EFA711C-C6C9-4B6C-85E8-0AF7B643ED3F}" srcOrd="0" destOrd="0" parTransId="{F9C0ABEF-F168-49A7-8B7E-9065C0B6807B}" sibTransId="{A8BF05BB-F9F3-4215-AE6A-7034C72641BA}"/>
    <dgm:cxn modelId="{80D5D84D-7C1D-4B8B-8749-B21B2767C5DA}" type="presOf" srcId="{4EFA711C-C6C9-4B6C-85E8-0AF7B643ED3F}" destId="{C361AB55-21D4-4D56-A4B7-E347A2405239}" srcOrd="1" destOrd="0" presId="urn:microsoft.com/office/officeart/2016/7/layout/BasicLinearProcessNumbered"/>
    <dgm:cxn modelId="{606798AA-5E88-473F-8357-FED212A76320}" srcId="{5B4FC560-4522-4350-ACFE-8B3F02BB7219}" destId="{EE118D92-999E-4FC4-946B-86CA7AE08D0E}" srcOrd="1" destOrd="0" parTransId="{5AC0A9A7-D066-40FA-BC83-DEFE75951204}" sibTransId="{4FC5B8C8-6452-42A2-9C79-D482D9DDFB3E}"/>
    <dgm:cxn modelId="{ADF602B9-89A1-415C-BBD5-88EDCD81946A}" type="presOf" srcId="{A8BF05BB-F9F3-4215-AE6A-7034C72641BA}" destId="{F80FF472-3480-41BA-9F3B-CEEB3B4B5FE8}" srcOrd="0" destOrd="0" presId="urn:microsoft.com/office/officeart/2016/7/layout/BasicLinearProcessNumbered"/>
    <dgm:cxn modelId="{26EE10DB-2EEA-4ED3-95DD-F0313268CAE9}" type="presOf" srcId="{5B4FC560-4522-4350-ACFE-8B3F02BB7219}" destId="{71C43732-C76F-485F-9D9A-D7252607AF1B}" srcOrd="0" destOrd="0" presId="urn:microsoft.com/office/officeart/2016/7/layout/BasicLinearProcessNumbered"/>
    <dgm:cxn modelId="{040ED9DB-0173-4960-8C30-88A017D2BB64}" type="presOf" srcId="{4FC5B8C8-6452-42A2-9C79-D482D9DDFB3E}" destId="{36479F01-CE38-4DB8-94C9-3F509C300CC0}" srcOrd="0" destOrd="0" presId="urn:microsoft.com/office/officeart/2016/7/layout/BasicLinearProcessNumbered"/>
    <dgm:cxn modelId="{ECBE78E6-7BFD-43BC-A05B-00C28C2E93DB}" type="presOf" srcId="{2F467F3B-8936-4853-98E9-D30D0EF75A06}" destId="{C835A8E1-41DA-4330-80BB-9EFADD1795F5}" srcOrd="0" destOrd="0" presId="urn:microsoft.com/office/officeart/2016/7/layout/BasicLinearProcessNumbered"/>
    <dgm:cxn modelId="{CA4B7EA2-1B42-4DF5-B0E5-763F51FEDA1D}" type="presParOf" srcId="{71C43732-C76F-485F-9D9A-D7252607AF1B}" destId="{30505DDC-F86C-47EA-9EDD-DFF3AFF0FAF7}" srcOrd="0" destOrd="0" presId="urn:microsoft.com/office/officeart/2016/7/layout/BasicLinearProcessNumbered"/>
    <dgm:cxn modelId="{537A37C6-39E2-4F8C-89CA-59A3D1D49470}" type="presParOf" srcId="{30505DDC-F86C-47EA-9EDD-DFF3AFF0FAF7}" destId="{5B80580A-BA07-4BF6-B426-3980D3EBA13E}" srcOrd="0" destOrd="0" presId="urn:microsoft.com/office/officeart/2016/7/layout/BasicLinearProcessNumbered"/>
    <dgm:cxn modelId="{4471955A-298A-4244-813E-F54579292FEA}" type="presParOf" srcId="{30505DDC-F86C-47EA-9EDD-DFF3AFF0FAF7}" destId="{F80FF472-3480-41BA-9F3B-CEEB3B4B5FE8}" srcOrd="1" destOrd="0" presId="urn:microsoft.com/office/officeart/2016/7/layout/BasicLinearProcessNumbered"/>
    <dgm:cxn modelId="{37C46197-4A5A-48EC-8D20-6FA277631E3E}" type="presParOf" srcId="{30505DDC-F86C-47EA-9EDD-DFF3AFF0FAF7}" destId="{A762B3A3-83C9-4D94-AA35-72A21F5D825D}" srcOrd="2" destOrd="0" presId="urn:microsoft.com/office/officeart/2016/7/layout/BasicLinearProcessNumbered"/>
    <dgm:cxn modelId="{1B11E80B-2134-4C41-B31D-AB27F0926084}" type="presParOf" srcId="{30505DDC-F86C-47EA-9EDD-DFF3AFF0FAF7}" destId="{C361AB55-21D4-4D56-A4B7-E347A2405239}" srcOrd="3" destOrd="0" presId="urn:microsoft.com/office/officeart/2016/7/layout/BasicLinearProcessNumbered"/>
    <dgm:cxn modelId="{5372C573-3EDA-4A10-9788-A5F72C5A7942}" type="presParOf" srcId="{71C43732-C76F-485F-9D9A-D7252607AF1B}" destId="{A76F02E0-5B30-4C63-9BB8-0EB315B3E074}" srcOrd="1" destOrd="0" presId="urn:microsoft.com/office/officeart/2016/7/layout/BasicLinearProcessNumbered"/>
    <dgm:cxn modelId="{C8F10D9A-24C0-43E7-A706-98C4084DA5EE}" type="presParOf" srcId="{71C43732-C76F-485F-9D9A-D7252607AF1B}" destId="{A43BA3BA-C95E-4731-8AE3-865A7B650C78}" srcOrd="2" destOrd="0" presId="urn:microsoft.com/office/officeart/2016/7/layout/BasicLinearProcessNumbered"/>
    <dgm:cxn modelId="{F82C157A-EC3A-40F6-9942-352D11B0A7FA}" type="presParOf" srcId="{A43BA3BA-C95E-4731-8AE3-865A7B650C78}" destId="{C46A22FE-9823-46EC-AD06-EC48BFAADFF9}" srcOrd="0" destOrd="0" presId="urn:microsoft.com/office/officeart/2016/7/layout/BasicLinearProcessNumbered"/>
    <dgm:cxn modelId="{96639B36-F562-4AE5-8D48-3638E649DCAE}" type="presParOf" srcId="{A43BA3BA-C95E-4731-8AE3-865A7B650C78}" destId="{36479F01-CE38-4DB8-94C9-3F509C300CC0}" srcOrd="1" destOrd="0" presId="urn:microsoft.com/office/officeart/2016/7/layout/BasicLinearProcessNumbered"/>
    <dgm:cxn modelId="{D58D5DF5-B237-457D-BF28-62B3D086A4AB}" type="presParOf" srcId="{A43BA3BA-C95E-4731-8AE3-865A7B650C78}" destId="{4463BD25-C0B0-4B63-AA0B-9DE97B6F1EE1}" srcOrd="2" destOrd="0" presId="urn:microsoft.com/office/officeart/2016/7/layout/BasicLinearProcessNumbered"/>
    <dgm:cxn modelId="{B8C257B0-95DE-411A-94D3-3FDFF184A822}" type="presParOf" srcId="{A43BA3BA-C95E-4731-8AE3-865A7B650C78}" destId="{341CCBA0-2D4B-4CB0-BC46-481FDA4EA25D}" srcOrd="3" destOrd="0" presId="urn:microsoft.com/office/officeart/2016/7/layout/BasicLinearProcessNumbered"/>
    <dgm:cxn modelId="{F3FA3BEF-2A6D-4B08-B570-820433008817}" type="presParOf" srcId="{71C43732-C76F-485F-9D9A-D7252607AF1B}" destId="{018F903D-C45B-4A90-9EF5-464A09E6B761}" srcOrd="3" destOrd="0" presId="urn:microsoft.com/office/officeart/2016/7/layout/BasicLinearProcessNumbered"/>
    <dgm:cxn modelId="{F0785000-202A-4BF2-93F9-AD531B62F042}" type="presParOf" srcId="{71C43732-C76F-485F-9D9A-D7252607AF1B}" destId="{850A64FC-26BC-4A69-B861-813B633BFBBD}" srcOrd="4" destOrd="0" presId="urn:microsoft.com/office/officeart/2016/7/layout/BasicLinearProcessNumbered"/>
    <dgm:cxn modelId="{BCC915F6-1AF6-4D37-BACC-1BBA2EC2B412}" type="presParOf" srcId="{850A64FC-26BC-4A69-B861-813B633BFBBD}" destId="{C835A8E1-41DA-4330-80BB-9EFADD1795F5}" srcOrd="0" destOrd="0" presId="urn:microsoft.com/office/officeart/2016/7/layout/BasicLinearProcessNumbered"/>
    <dgm:cxn modelId="{3D6240E9-9D40-40BC-AF46-4A1234DFFA01}" type="presParOf" srcId="{850A64FC-26BC-4A69-B861-813B633BFBBD}" destId="{75B6ACBC-2198-4431-B9C5-937961690791}" srcOrd="1" destOrd="0" presId="urn:microsoft.com/office/officeart/2016/7/layout/BasicLinearProcessNumbered"/>
    <dgm:cxn modelId="{C7706687-D42B-4CA3-810C-07D558AF8205}" type="presParOf" srcId="{850A64FC-26BC-4A69-B861-813B633BFBBD}" destId="{F8AF8797-D34B-4439-85E8-6436825D101C}" srcOrd="2" destOrd="0" presId="urn:microsoft.com/office/officeart/2016/7/layout/BasicLinearProcessNumbered"/>
    <dgm:cxn modelId="{D2769D28-7D02-43EC-A2A7-9E7E3DE7BBA5}" type="presParOf" srcId="{850A64FC-26BC-4A69-B861-813B633BFBBD}" destId="{42C74FC6-C5C1-4246-8CDF-62080FA9A8CB}"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CF63A0-342F-435A-B9A1-DCE146039223}">
      <dsp:nvSpPr>
        <dsp:cNvPr id="0" name=""/>
        <dsp:cNvSpPr/>
      </dsp:nvSpPr>
      <dsp:spPr>
        <a:xfrm>
          <a:off x="0" y="708097"/>
          <a:ext cx="10515600" cy="1307257"/>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F8F7A7-2247-4E70-99AF-AD9EC5C04BF0}">
      <dsp:nvSpPr>
        <dsp:cNvPr id="0" name=""/>
        <dsp:cNvSpPr/>
      </dsp:nvSpPr>
      <dsp:spPr>
        <a:xfrm>
          <a:off x="395445" y="1002230"/>
          <a:ext cx="718991" cy="71899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549C532-27F4-4F9A-9911-3C31F96F5091}">
      <dsp:nvSpPr>
        <dsp:cNvPr id="0" name=""/>
        <dsp:cNvSpPr/>
      </dsp:nvSpPr>
      <dsp:spPr>
        <a:xfrm>
          <a:off x="1509882" y="708097"/>
          <a:ext cx="9005717" cy="1307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351" tIns="138351" rIns="138351" bIns="138351" numCol="1" spcCol="1270" anchor="ctr" anchorCtr="0">
          <a:noAutofit/>
        </a:bodyPr>
        <a:lstStyle/>
        <a:p>
          <a:pPr marL="0" lvl="0" indent="0" algn="l" defTabSz="1066800">
            <a:lnSpc>
              <a:spcPct val="90000"/>
            </a:lnSpc>
            <a:spcBef>
              <a:spcPct val="0"/>
            </a:spcBef>
            <a:spcAft>
              <a:spcPct val="35000"/>
            </a:spcAft>
            <a:buNone/>
          </a:pPr>
          <a:r>
            <a:rPr lang="en-GB" sz="2400" kern="1200"/>
            <a:t>This project involves in analysing the characteristics of different automobiles vehicles with a focus on factors like engine power, top speed , fuel efficiency and weight.</a:t>
          </a:r>
          <a:endParaRPr lang="en-US" sz="2400" kern="1200"/>
        </a:p>
      </dsp:txBody>
      <dsp:txXfrm>
        <a:off x="1509882" y="708097"/>
        <a:ext cx="9005717" cy="1307257"/>
      </dsp:txXfrm>
    </dsp:sp>
    <dsp:sp modelId="{5F5D1504-AFBE-4640-8452-49FECFE82273}">
      <dsp:nvSpPr>
        <dsp:cNvPr id="0" name=""/>
        <dsp:cNvSpPr/>
      </dsp:nvSpPr>
      <dsp:spPr>
        <a:xfrm>
          <a:off x="0" y="2342169"/>
          <a:ext cx="10515600" cy="1307257"/>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3F67B8C-DDA4-4DD6-B79E-5E686084C151}">
      <dsp:nvSpPr>
        <dsp:cNvPr id="0" name=""/>
        <dsp:cNvSpPr/>
      </dsp:nvSpPr>
      <dsp:spPr>
        <a:xfrm>
          <a:off x="395445" y="2636302"/>
          <a:ext cx="718991" cy="71899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B7A0A5D-6E4D-4614-A989-41799990017D}">
      <dsp:nvSpPr>
        <dsp:cNvPr id="0" name=""/>
        <dsp:cNvSpPr/>
      </dsp:nvSpPr>
      <dsp:spPr>
        <a:xfrm>
          <a:off x="1509882" y="2342169"/>
          <a:ext cx="9005717" cy="13072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351" tIns="138351" rIns="138351" bIns="138351" numCol="1" spcCol="1270" anchor="ctr" anchorCtr="0">
          <a:noAutofit/>
        </a:bodyPr>
        <a:lstStyle/>
        <a:p>
          <a:pPr marL="0" lvl="0" indent="0" algn="l" defTabSz="1066800">
            <a:lnSpc>
              <a:spcPct val="90000"/>
            </a:lnSpc>
            <a:spcBef>
              <a:spcPct val="0"/>
            </a:spcBef>
            <a:spcAft>
              <a:spcPct val="35000"/>
            </a:spcAft>
            <a:buNone/>
          </a:pPr>
          <a:r>
            <a:rPr lang="en-GB" sz="2400" kern="1200"/>
            <a:t>To Investigate the relationship between engine horsepower, vehicle weight, and top speed to understand how these factors affect the performance of vehicles.</a:t>
          </a:r>
          <a:endParaRPr lang="en-US" sz="2400" kern="1200"/>
        </a:p>
      </dsp:txBody>
      <dsp:txXfrm>
        <a:off x="1509882" y="2342169"/>
        <a:ext cx="9005717" cy="13072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096152-1BE1-418C-BA8E-70A01634DA52}">
      <dsp:nvSpPr>
        <dsp:cNvPr id="0" name=""/>
        <dsp:cNvSpPr/>
      </dsp:nvSpPr>
      <dsp:spPr>
        <a:xfrm>
          <a:off x="0" y="531"/>
          <a:ext cx="10515600" cy="124470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D6C3267-45D4-404D-A468-630E6DF06FD1}">
      <dsp:nvSpPr>
        <dsp:cNvPr id="0" name=""/>
        <dsp:cNvSpPr/>
      </dsp:nvSpPr>
      <dsp:spPr>
        <a:xfrm>
          <a:off x="376522" y="280590"/>
          <a:ext cx="684586" cy="6845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6CD2A6B-B41E-4D70-81B9-1528A398E08B}">
      <dsp:nvSpPr>
        <dsp:cNvPr id="0" name=""/>
        <dsp:cNvSpPr/>
      </dsp:nvSpPr>
      <dsp:spPr>
        <a:xfrm>
          <a:off x="1437631" y="531"/>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GB" sz="2300" kern="1200"/>
            <a:t>Develop predictive models to estimate vehicle performance metrics  i.e fuel efficiency based on input variables such as engine horsepower, vehicle weight, and top speed</a:t>
          </a:r>
          <a:endParaRPr lang="en-US" sz="2300" kern="1200"/>
        </a:p>
      </dsp:txBody>
      <dsp:txXfrm>
        <a:off x="1437631" y="531"/>
        <a:ext cx="9077968" cy="1244702"/>
      </dsp:txXfrm>
    </dsp:sp>
    <dsp:sp modelId="{1C018519-58A6-42A8-A96F-46E3CB2FAADC}">
      <dsp:nvSpPr>
        <dsp:cNvPr id="0" name=""/>
        <dsp:cNvSpPr/>
      </dsp:nvSpPr>
      <dsp:spPr>
        <a:xfrm>
          <a:off x="0" y="1556410"/>
          <a:ext cx="10515600" cy="124470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30ACC39-6082-486F-9268-5573DD1E09F7}">
      <dsp:nvSpPr>
        <dsp:cNvPr id="0" name=""/>
        <dsp:cNvSpPr/>
      </dsp:nvSpPr>
      <dsp:spPr>
        <a:xfrm>
          <a:off x="376522" y="1836468"/>
          <a:ext cx="684586" cy="6845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2AF36B9-896B-4B48-9970-6065D4C82066}">
      <dsp:nvSpPr>
        <dsp:cNvPr id="0" name=""/>
        <dsp:cNvSpPr/>
      </dsp:nvSpPr>
      <dsp:spPr>
        <a:xfrm>
          <a:off x="1437631" y="1556410"/>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GB" sz="2300" kern="1200"/>
            <a:t>Explore the correlation between vehicle weight, engine power, and average miles per gallon to determine the impact of these variables on fuel efficiency.</a:t>
          </a:r>
          <a:endParaRPr lang="en-US" sz="2300" kern="1200"/>
        </a:p>
      </dsp:txBody>
      <dsp:txXfrm>
        <a:off x="1437631" y="1556410"/>
        <a:ext cx="9077968" cy="1244702"/>
      </dsp:txXfrm>
    </dsp:sp>
    <dsp:sp modelId="{6038B640-B511-4FD2-92F0-80EA57554404}">
      <dsp:nvSpPr>
        <dsp:cNvPr id="0" name=""/>
        <dsp:cNvSpPr/>
      </dsp:nvSpPr>
      <dsp:spPr>
        <a:xfrm>
          <a:off x="0" y="3112289"/>
          <a:ext cx="10515600" cy="124470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230795-0E13-4DAE-AB83-A0661624E943}">
      <dsp:nvSpPr>
        <dsp:cNvPr id="0" name=""/>
        <dsp:cNvSpPr/>
      </dsp:nvSpPr>
      <dsp:spPr>
        <a:xfrm>
          <a:off x="376522" y="3392347"/>
          <a:ext cx="684586" cy="6845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B7132AA-3AA6-4C11-87D1-06DEC8224EA9}">
      <dsp:nvSpPr>
        <dsp:cNvPr id="0" name=""/>
        <dsp:cNvSpPr/>
      </dsp:nvSpPr>
      <dsp:spPr>
        <a:xfrm>
          <a:off x="1437631" y="3112289"/>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GB" sz="2300" kern="1200"/>
            <a:t>By analysing factors such as engine horsepower, fuel economy, and speed, this project seeks to gain insights into the features that are most valued by consumers.</a:t>
          </a:r>
          <a:endParaRPr lang="en-US" sz="2300" kern="1200"/>
        </a:p>
      </dsp:txBody>
      <dsp:txXfrm>
        <a:off x="1437631" y="3112289"/>
        <a:ext cx="9077968" cy="12447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BAEE4C-1AF6-436D-8F78-0772026AB34B}">
      <dsp:nvSpPr>
        <dsp:cNvPr id="0" name=""/>
        <dsp:cNvSpPr/>
      </dsp:nvSpPr>
      <dsp:spPr>
        <a:xfrm>
          <a:off x="0" y="452153"/>
          <a:ext cx="6245265" cy="2316599"/>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GB" sz="1800" b="1" kern="1200"/>
            <a:t>Industry Innovation and Competition:</a:t>
          </a:r>
          <a:r>
            <a:rPr lang="en-GB" sz="1800" kern="1200"/>
            <a:t> The automotive industry is highly competitive, with manufacturers constantly striving to innovate and differentiate their products. Understanding the relationships between vehicle characteristics such as weight, power, and efficiency can provide valuable insights for manufacturers seeking to design and market competitive vehicles.</a:t>
          </a:r>
          <a:endParaRPr lang="en-US" sz="1800" kern="1200"/>
        </a:p>
      </dsp:txBody>
      <dsp:txXfrm>
        <a:off x="113087" y="565240"/>
        <a:ext cx="6019091" cy="2090425"/>
      </dsp:txXfrm>
    </dsp:sp>
    <dsp:sp modelId="{1CA26DB5-E59B-4CDC-BCE3-3E49A2084EF3}">
      <dsp:nvSpPr>
        <dsp:cNvPr id="0" name=""/>
        <dsp:cNvSpPr/>
      </dsp:nvSpPr>
      <dsp:spPr>
        <a:xfrm>
          <a:off x="0" y="2820593"/>
          <a:ext cx="6245265" cy="2316599"/>
        </a:xfrm>
        <a:prstGeom prst="round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GB" sz="1800" b="1" kern="1200"/>
            <a:t>Rising Environmental Concerns:</a:t>
          </a:r>
          <a:r>
            <a:rPr lang="en-GB" sz="1800" kern="1200"/>
            <a:t> With increasing awareness about environmental issues such as climate change and air pollution, there is a growing emphasis on developing vehicles that are more fuel-efficient and emit fewer greenhouse gases.  This project aims to analyze key attributes of vehicles to understand their environmental impact and identify opportunities for improvement.</a:t>
          </a:r>
          <a:endParaRPr lang="en-US" sz="1800" kern="1200"/>
        </a:p>
      </dsp:txBody>
      <dsp:txXfrm>
        <a:off x="113087" y="2933680"/>
        <a:ext cx="6019091" cy="209042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80580A-BA07-4BF6-B426-3980D3EBA13E}">
      <dsp:nvSpPr>
        <dsp:cNvPr id="0" name=""/>
        <dsp:cNvSpPr/>
      </dsp:nvSpPr>
      <dsp:spPr>
        <a:xfrm>
          <a:off x="0" y="0"/>
          <a:ext cx="3286125" cy="4357524"/>
        </a:xfrm>
        <a:prstGeom prst="rect">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199" tIns="330200" rIns="256199" bIns="330200" numCol="1" spcCol="1270" anchor="t" anchorCtr="0">
          <a:noAutofit/>
        </a:bodyPr>
        <a:lstStyle/>
        <a:p>
          <a:pPr marL="0" lvl="0" indent="0" algn="l" defTabSz="889000">
            <a:lnSpc>
              <a:spcPct val="90000"/>
            </a:lnSpc>
            <a:spcBef>
              <a:spcPct val="0"/>
            </a:spcBef>
            <a:spcAft>
              <a:spcPct val="35000"/>
            </a:spcAft>
            <a:buNone/>
          </a:pPr>
          <a:r>
            <a:rPr lang="en-GB" sz="2000" kern="1200"/>
            <a:t>Empower consumers to make informed purchasing decisions based on vehicle performance and efficiency.</a:t>
          </a:r>
          <a:endParaRPr lang="en-US" sz="2000" kern="1200"/>
        </a:p>
      </dsp:txBody>
      <dsp:txXfrm>
        <a:off x="0" y="1655859"/>
        <a:ext cx="3286125" cy="2614514"/>
      </dsp:txXfrm>
    </dsp:sp>
    <dsp:sp modelId="{F80FF472-3480-41BA-9F3B-CEEB3B4B5FE8}">
      <dsp:nvSpPr>
        <dsp:cNvPr id="0" name=""/>
        <dsp:cNvSpPr/>
      </dsp:nvSpPr>
      <dsp:spPr>
        <a:xfrm>
          <a:off x="989433" y="435752"/>
          <a:ext cx="1307257" cy="1307257"/>
        </a:xfrm>
        <a:prstGeom prst="ellips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919" tIns="12700" rIns="101919"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180876" y="627195"/>
        <a:ext cx="924371" cy="924371"/>
      </dsp:txXfrm>
    </dsp:sp>
    <dsp:sp modelId="{A762B3A3-83C9-4D94-AA35-72A21F5D825D}">
      <dsp:nvSpPr>
        <dsp:cNvPr id="0" name=""/>
        <dsp:cNvSpPr/>
      </dsp:nvSpPr>
      <dsp:spPr>
        <a:xfrm>
          <a:off x="0" y="4357452"/>
          <a:ext cx="3286125" cy="72"/>
        </a:xfrm>
        <a:prstGeom prst="rect">
          <a:avLst/>
        </a:prstGeom>
        <a:solidFill>
          <a:schemeClr val="accent2">
            <a:hueOff val="1288723"/>
            <a:satOff val="-3699"/>
            <a:lumOff val="-5922"/>
            <a:alphaOff val="0"/>
          </a:schemeClr>
        </a:solidFill>
        <a:ln w="19050" cap="flat" cmpd="sng" algn="ctr">
          <a:solidFill>
            <a:schemeClr val="accent2">
              <a:hueOff val="1288723"/>
              <a:satOff val="-3699"/>
              <a:lumOff val="-592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6A22FE-9823-46EC-AD06-EC48BFAADFF9}">
      <dsp:nvSpPr>
        <dsp:cNvPr id="0" name=""/>
        <dsp:cNvSpPr/>
      </dsp:nvSpPr>
      <dsp:spPr>
        <a:xfrm>
          <a:off x="3614737" y="0"/>
          <a:ext cx="3286125" cy="4357524"/>
        </a:xfrm>
        <a:prstGeom prst="rect">
          <a:avLst/>
        </a:prstGeom>
        <a:solidFill>
          <a:schemeClr val="accent2">
            <a:tint val="40000"/>
            <a:alpha val="90000"/>
            <a:hueOff val="3367359"/>
            <a:satOff val="-31116"/>
            <a:lumOff val="-3508"/>
            <a:alphaOff val="0"/>
          </a:schemeClr>
        </a:solidFill>
        <a:ln w="19050" cap="flat" cmpd="sng" algn="ctr">
          <a:solidFill>
            <a:schemeClr val="accent2">
              <a:tint val="40000"/>
              <a:alpha val="90000"/>
              <a:hueOff val="3367359"/>
              <a:satOff val="-31116"/>
              <a:lumOff val="-350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199" tIns="330200" rIns="256199" bIns="330200" numCol="1" spcCol="1270" anchor="t" anchorCtr="0">
          <a:noAutofit/>
        </a:bodyPr>
        <a:lstStyle/>
        <a:p>
          <a:pPr marL="0" lvl="0" indent="0" algn="l" defTabSz="889000">
            <a:lnSpc>
              <a:spcPct val="90000"/>
            </a:lnSpc>
            <a:spcBef>
              <a:spcPct val="0"/>
            </a:spcBef>
            <a:spcAft>
              <a:spcPct val="35000"/>
            </a:spcAft>
            <a:buNone/>
          </a:pPr>
          <a:r>
            <a:rPr lang="en-GB" sz="2000" kern="1200"/>
            <a:t>Position manufacturers strategically in the automotive market by meeting consumer demands and staying ahead of industry trends.</a:t>
          </a:r>
          <a:endParaRPr lang="en-US" sz="2000" kern="1200"/>
        </a:p>
      </dsp:txBody>
      <dsp:txXfrm>
        <a:off x="3614737" y="1655859"/>
        <a:ext cx="3286125" cy="2614514"/>
      </dsp:txXfrm>
    </dsp:sp>
    <dsp:sp modelId="{36479F01-CE38-4DB8-94C9-3F509C300CC0}">
      <dsp:nvSpPr>
        <dsp:cNvPr id="0" name=""/>
        <dsp:cNvSpPr/>
      </dsp:nvSpPr>
      <dsp:spPr>
        <a:xfrm>
          <a:off x="4604171" y="435752"/>
          <a:ext cx="1307257" cy="1307257"/>
        </a:xfrm>
        <a:prstGeom prst="ellipse">
          <a:avLst/>
        </a:prstGeom>
        <a:solidFill>
          <a:schemeClr val="accent2">
            <a:hueOff val="2577445"/>
            <a:satOff val="-7397"/>
            <a:lumOff val="-11844"/>
            <a:alphaOff val="0"/>
          </a:schemeClr>
        </a:solidFill>
        <a:ln w="19050" cap="flat" cmpd="sng" algn="ctr">
          <a:solidFill>
            <a:schemeClr val="accent2">
              <a:hueOff val="2577445"/>
              <a:satOff val="-7397"/>
              <a:lumOff val="-1184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919" tIns="12700" rIns="101919"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795614" y="627195"/>
        <a:ext cx="924371" cy="924371"/>
      </dsp:txXfrm>
    </dsp:sp>
    <dsp:sp modelId="{4463BD25-C0B0-4B63-AA0B-9DE97B6F1EE1}">
      <dsp:nvSpPr>
        <dsp:cNvPr id="0" name=""/>
        <dsp:cNvSpPr/>
      </dsp:nvSpPr>
      <dsp:spPr>
        <a:xfrm>
          <a:off x="3614737" y="4357452"/>
          <a:ext cx="3286125" cy="72"/>
        </a:xfrm>
        <a:prstGeom prst="rect">
          <a:avLst/>
        </a:prstGeom>
        <a:solidFill>
          <a:schemeClr val="accent2">
            <a:hueOff val="3866169"/>
            <a:satOff val="-11096"/>
            <a:lumOff val="-17765"/>
            <a:alphaOff val="0"/>
          </a:schemeClr>
        </a:solidFill>
        <a:ln w="19050" cap="flat" cmpd="sng" algn="ctr">
          <a:solidFill>
            <a:schemeClr val="accent2">
              <a:hueOff val="3866169"/>
              <a:satOff val="-11096"/>
              <a:lumOff val="-17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35A8E1-41DA-4330-80BB-9EFADD1795F5}">
      <dsp:nvSpPr>
        <dsp:cNvPr id="0" name=""/>
        <dsp:cNvSpPr/>
      </dsp:nvSpPr>
      <dsp:spPr>
        <a:xfrm>
          <a:off x="7229475" y="0"/>
          <a:ext cx="3286125" cy="4357524"/>
        </a:xfrm>
        <a:prstGeom prst="rect">
          <a:avLst/>
        </a:prstGeom>
        <a:solidFill>
          <a:schemeClr val="accent2">
            <a:tint val="40000"/>
            <a:alpha val="90000"/>
            <a:hueOff val="6734718"/>
            <a:satOff val="-62232"/>
            <a:lumOff val="-7015"/>
            <a:alphaOff val="0"/>
          </a:schemeClr>
        </a:solidFill>
        <a:ln w="19050" cap="flat" cmpd="sng" algn="ctr">
          <a:solidFill>
            <a:schemeClr val="accent2">
              <a:tint val="40000"/>
              <a:alpha val="90000"/>
              <a:hueOff val="6734718"/>
              <a:satOff val="-62232"/>
              <a:lumOff val="-701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6199" tIns="330200" rIns="256199" bIns="330200" numCol="1" spcCol="1270" anchor="t" anchorCtr="0">
          <a:noAutofit/>
        </a:bodyPr>
        <a:lstStyle/>
        <a:p>
          <a:pPr marL="0" lvl="0" indent="0" algn="l" defTabSz="889000">
            <a:lnSpc>
              <a:spcPct val="90000"/>
            </a:lnSpc>
            <a:spcBef>
              <a:spcPct val="0"/>
            </a:spcBef>
            <a:spcAft>
              <a:spcPct val="35000"/>
            </a:spcAft>
            <a:buNone/>
          </a:pPr>
          <a:r>
            <a:rPr lang="en-GB" sz="2000" kern="1200"/>
            <a:t>Optimize vehicle design and engineering for better performance and customer satisfaction.</a:t>
          </a:r>
          <a:endParaRPr lang="en-US" sz="2000" kern="1200"/>
        </a:p>
      </dsp:txBody>
      <dsp:txXfrm>
        <a:off x="7229475" y="1655859"/>
        <a:ext cx="3286125" cy="2614514"/>
      </dsp:txXfrm>
    </dsp:sp>
    <dsp:sp modelId="{75B6ACBC-2198-4431-B9C5-937961690791}">
      <dsp:nvSpPr>
        <dsp:cNvPr id="0" name=""/>
        <dsp:cNvSpPr/>
      </dsp:nvSpPr>
      <dsp:spPr>
        <a:xfrm>
          <a:off x="8218908" y="435752"/>
          <a:ext cx="1307257" cy="1307257"/>
        </a:xfrm>
        <a:prstGeom prst="ellipse">
          <a:avLst/>
        </a:prstGeom>
        <a:solidFill>
          <a:schemeClr val="accent2">
            <a:hueOff val="5154891"/>
            <a:satOff val="-14794"/>
            <a:lumOff val="-23687"/>
            <a:alphaOff val="0"/>
          </a:schemeClr>
        </a:solidFill>
        <a:ln w="19050" cap="flat" cmpd="sng" algn="ctr">
          <a:solidFill>
            <a:schemeClr val="accent2">
              <a:hueOff val="5154891"/>
              <a:satOff val="-14794"/>
              <a:lumOff val="-2368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919" tIns="12700" rIns="101919"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8410351" y="627195"/>
        <a:ext cx="924371" cy="924371"/>
      </dsp:txXfrm>
    </dsp:sp>
    <dsp:sp modelId="{F8AF8797-D34B-4439-85E8-6436825D101C}">
      <dsp:nvSpPr>
        <dsp:cNvPr id="0" name=""/>
        <dsp:cNvSpPr/>
      </dsp:nvSpPr>
      <dsp:spPr>
        <a:xfrm>
          <a:off x="7229475" y="4357452"/>
          <a:ext cx="3286125" cy="72"/>
        </a:xfrm>
        <a:prstGeom prst="rect">
          <a:avLst/>
        </a:prstGeom>
        <a:solidFill>
          <a:schemeClr val="accent2">
            <a:hueOff val="6443614"/>
            <a:satOff val="-18493"/>
            <a:lumOff val="-29609"/>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png>
</file>

<file path=ppt/media/image15.svg>
</file>

<file path=ppt/media/image2.png>
</file>

<file path=ppt/media/image3.svg>
</file>

<file path=ppt/media/image4.png>
</file>

<file path=ppt/media/image5.sv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GB"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10"/>
          </p:nvPr>
        </p:nvSpPr>
        <p:spPr/>
        <p:txBody>
          <a:bodyPr/>
          <a:lstStyle/>
          <a:p>
            <a:fld id="{846CE7D5-CF57-46EF-B807-FDD0502418D4}" type="datetimeFigureOut">
              <a:rPr lang="en-GB" smtClean="0"/>
              <a:t>17/04/2024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GB"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GB" smtClean="0"/>
              <a:t>17/04/2024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Date Placeholder 4"/>
          <p:cNvSpPr>
            <a:spLocks noGrp="1"/>
          </p:cNvSpPr>
          <p:nvPr>
            <p:ph type="dt" sz="half" idx="10"/>
          </p:nvPr>
        </p:nvSpPr>
        <p:spPr/>
        <p:txBody>
          <a:bodyPr/>
          <a:lstStyle/>
          <a:p>
            <a:fld id="{846CE7D5-CF57-46EF-B807-FDD0502418D4}" type="datetimeFigureOut">
              <a:rPr lang="en-GB" smtClean="0"/>
              <a:t>17/04/2024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GB"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7" name="Date Placeholder 6"/>
          <p:cNvSpPr>
            <a:spLocks noGrp="1"/>
          </p:cNvSpPr>
          <p:nvPr>
            <p:ph type="dt" sz="half" idx="10"/>
          </p:nvPr>
        </p:nvSpPr>
        <p:spPr/>
        <p:txBody>
          <a:bodyPr/>
          <a:lstStyle/>
          <a:p>
            <a:fld id="{846CE7D5-CF57-46EF-B807-FDD0502418D4}" type="datetimeFigureOut">
              <a:rPr lang="en-GB" smtClean="0"/>
              <a:t>17/04/2024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3" name="Date Placeholder 2"/>
          <p:cNvSpPr>
            <a:spLocks noGrp="1"/>
          </p:cNvSpPr>
          <p:nvPr>
            <p:ph type="dt" sz="half" idx="10"/>
          </p:nvPr>
        </p:nvSpPr>
        <p:spPr/>
        <p:txBody>
          <a:bodyPr/>
          <a:lstStyle/>
          <a:p>
            <a:fld id="{846CE7D5-CF57-46EF-B807-FDD0502418D4}" type="datetimeFigureOut">
              <a:rPr lang="en-GB" smtClean="0"/>
              <a:t>17/04/2024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GB" smtClean="0"/>
              <a:t>17/04/2024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17/04/2024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B"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GB"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GB" smtClean="0"/>
              <a:t>17/04/2024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30EA680-D336-4FF7-8B7A-9848BB0A1C32}" type="slidenum">
              <a:rPr lang="en-GB" smtClean="0"/>
              <a:t>‹#›</a:t>
            </a:fld>
            <a:endParaRPr lang="en-GB"/>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GB" smtClean="0"/>
              <a:t>17/04/2024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GB" smtClean="0"/>
              <a:t>‹#›</a:t>
            </a:fld>
            <a:endParaRPr lang="en-GB"/>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F828D28-8E09-41CC-8229-3070B5467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Speedometer">
            <a:extLst>
              <a:ext uri="{FF2B5EF4-FFF2-40B4-BE49-F238E27FC236}">
                <a16:creationId xmlns:a16="http://schemas.microsoft.com/office/drawing/2014/main" id="{56B0EBC4-7B61-595A-E533-F40D455023C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20" y="-22"/>
            <a:ext cx="12191977" cy="6858022"/>
          </a:xfrm>
          <a:prstGeom prst="rect">
            <a:avLst/>
          </a:prstGeom>
        </p:spPr>
      </p:pic>
      <p:sp>
        <p:nvSpPr>
          <p:cNvPr id="19" name="Rectangle 18">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43466" y="643467"/>
            <a:ext cx="5452529" cy="3569242"/>
          </a:xfrm>
        </p:spPr>
        <p:txBody>
          <a:bodyPr anchor="t">
            <a:normAutofit/>
          </a:bodyPr>
          <a:lstStyle/>
          <a:p>
            <a:pPr algn="l"/>
            <a:r>
              <a:rPr lang="en-GB" sz="5200">
                <a:solidFill>
                  <a:srgbClr val="FFFFFF"/>
                </a:solidFill>
              </a:rPr>
              <a:t>Vehicle Performance Analysis</a:t>
            </a:r>
          </a:p>
        </p:txBody>
      </p:sp>
      <p:sp>
        <p:nvSpPr>
          <p:cNvPr id="3" name="Subtitle 2"/>
          <p:cNvSpPr>
            <a:spLocks noGrp="1"/>
          </p:cNvSpPr>
          <p:nvPr>
            <p:ph type="subTitle" idx="1"/>
          </p:nvPr>
        </p:nvSpPr>
        <p:spPr>
          <a:xfrm>
            <a:off x="643466" y="4551037"/>
            <a:ext cx="5449479" cy="1578054"/>
          </a:xfrm>
        </p:spPr>
        <p:txBody>
          <a:bodyPr vert="horz" lIns="91440" tIns="45720" rIns="91440" bIns="45720" rtlCol="0" anchor="b">
            <a:normAutofit/>
          </a:bodyPr>
          <a:lstStyle/>
          <a:p>
            <a:pPr algn="l"/>
            <a:r>
              <a:rPr lang="en-GB">
                <a:solidFill>
                  <a:srgbClr val="FFFFFF"/>
                </a:solidFill>
              </a:rPr>
              <a:t>K.Karunasagar</a:t>
            </a:r>
          </a:p>
        </p:txBody>
      </p:sp>
      <p:sp>
        <p:nvSpPr>
          <p:cNvPr id="20" name="Rectangle 19">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B74E65-1861-5905-9167-F1ECA38E0DCD}"/>
              </a:ext>
            </a:extLst>
          </p:cNvPr>
          <p:cNvSpPr>
            <a:spLocks noGrp="1"/>
          </p:cNvSpPr>
          <p:nvPr>
            <p:ph type="title"/>
          </p:nvPr>
        </p:nvSpPr>
        <p:spPr>
          <a:xfrm>
            <a:off x="1136397" y="502020"/>
            <a:ext cx="5323715" cy="1642970"/>
          </a:xfrm>
        </p:spPr>
        <p:txBody>
          <a:bodyPr anchor="b">
            <a:normAutofit/>
          </a:bodyPr>
          <a:lstStyle/>
          <a:p>
            <a:r>
              <a:rPr lang="en-GB" sz="3700" b="1"/>
              <a:t>Conclusion</a:t>
            </a:r>
            <a:r>
              <a:rPr lang="en-GB" sz="3700" b="1">
                <a:ea typeface="+mj-lt"/>
                <a:cs typeface="+mj-lt"/>
              </a:rPr>
              <a:t> Based on Analysis and Model Performance</a:t>
            </a:r>
            <a:endParaRPr lang="en-GB" sz="3700"/>
          </a:p>
        </p:txBody>
      </p:sp>
      <p:sp>
        <p:nvSpPr>
          <p:cNvPr id="19" name="Content Placeholder 2">
            <a:extLst>
              <a:ext uri="{FF2B5EF4-FFF2-40B4-BE49-F238E27FC236}">
                <a16:creationId xmlns:a16="http://schemas.microsoft.com/office/drawing/2014/main" id="{BB408876-17AC-4ECF-6A2E-8A61766D8763}"/>
              </a:ext>
            </a:extLst>
          </p:cNvPr>
          <p:cNvSpPr>
            <a:spLocks noGrp="1"/>
          </p:cNvSpPr>
          <p:nvPr>
            <p:ph idx="1"/>
          </p:nvPr>
        </p:nvSpPr>
        <p:spPr>
          <a:xfrm>
            <a:off x="1144923" y="2405894"/>
            <a:ext cx="5315189" cy="3535083"/>
          </a:xfrm>
        </p:spPr>
        <p:txBody>
          <a:bodyPr vert="horz" lIns="91440" tIns="45720" rIns="91440" bIns="45720" rtlCol="0" anchor="t">
            <a:normAutofit/>
          </a:bodyPr>
          <a:lstStyle/>
          <a:p>
            <a:endParaRPr lang="en-GB" sz="1400" b="1"/>
          </a:p>
          <a:p>
            <a:r>
              <a:rPr lang="en-GB" sz="1400">
                <a:ea typeface="+mn-lt"/>
                <a:cs typeface="+mn-lt"/>
              </a:rPr>
              <a:t>Our analysis, along with the performance of the KNN model Regression, provides valuable insights into car fuel efficiency.</a:t>
            </a:r>
            <a:endParaRPr lang="en-GB" sz="1400"/>
          </a:p>
          <a:p>
            <a:r>
              <a:rPr lang="en-GB" sz="1400" b="1">
                <a:ea typeface="+mn-lt"/>
                <a:cs typeface="+mn-lt"/>
              </a:rPr>
              <a:t>Engine Power and Speed:</a:t>
            </a:r>
            <a:r>
              <a:rPr lang="en-GB" sz="1400">
                <a:ea typeface="+mn-lt"/>
                <a:cs typeface="+mn-lt"/>
              </a:rPr>
              <a:t> The analysis revealed a surprisingly strong positive correlation between MPG and both horsepower (HP) and speed (SP). This suggests that advancements in engine technology and aerodynamic design may be leading to improved fuel efficiency despite higher power output.</a:t>
            </a:r>
            <a:endParaRPr lang="en-GB" sz="1400"/>
          </a:p>
          <a:p>
            <a:r>
              <a:rPr lang="en-GB" sz="1400" b="1">
                <a:ea typeface="+mn-lt"/>
                <a:cs typeface="+mn-lt"/>
              </a:rPr>
              <a:t>Weight and Volume:</a:t>
            </a:r>
            <a:r>
              <a:rPr lang="en-GB" sz="1400">
                <a:ea typeface="+mn-lt"/>
                <a:cs typeface="+mn-lt"/>
              </a:rPr>
              <a:t> While weight (WT) and volume (VOL) do have some influence on MPG, their impact appears less significant compared to HP and SP. This highlights the potential for car manufacturers to focus on optimizing engine performance and aerodynamics for better fuel economy without necessarily compromising vehicle size.</a:t>
            </a:r>
            <a:endParaRPr lang="en-GB" sz="1400"/>
          </a:p>
          <a:p>
            <a:endParaRPr lang="en-GB" sz="1400"/>
          </a:p>
        </p:txBody>
      </p:sp>
      <p:sp>
        <p:nvSpPr>
          <p:cNvPr id="27" name="Rectangle 26">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Graphic 19" descr="Car">
            <a:extLst>
              <a:ext uri="{FF2B5EF4-FFF2-40B4-BE49-F238E27FC236}">
                <a16:creationId xmlns:a16="http://schemas.microsoft.com/office/drawing/2014/main" id="{FDBEC221-F743-C97B-16C8-C85A82DA68C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75967" y="1359681"/>
            <a:ext cx="4170530" cy="4170530"/>
          </a:xfrm>
          <a:prstGeom prst="rect">
            <a:avLst/>
          </a:prstGeom>
        </p:spPr>
      </p:pic>
    </p:spTree>
    <p:extLst>
      <p:ext uri="{BB962C8B-B14F-4D97-AF65-F5344CB8AC3E}">
        <p14:creationId xmlns:p14="http://schemas.microsoft.com/office/powerpoint/2010/main" val="2711314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A09003-3606-7DF9-D12C-82FD52953A7D}"/>
              </a:ext>
            </a:extLst>
          </p:cNvPr>
          <p:cNvSpPr>
            <a:spLocks noGrp="1"/>
          </p:cNvSpPr>
          <p:nvPr>
            <p:ph type="title"/>
          </p:nvPr>
        </p:nvSpPr>
        <p:spPr>
          <a:xfrm>
            <a:off x="841248" y="256032"/>
            <a:ext cx="10506456" cy="1014984"/>
          </a:xfrm>
        </p:spPr>
        <p:txBody>
          <a:bodyPr anchor="b">
            <a:normAutofit/>
          </a:bodyPr>
          <a:lstStyle/>
          <a:p>
            <a:r>
              <a:rPr lang="en-GB" dirty="0"/>
              <a:t>Project Background and context </a:t>
            </a:r>
          </a:p>
        </p:txBody>
      </p:sp>
      <p:sp>
        <p:nvSpPr>
          <p:cNvPr id="18" name="Rectangle 17">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20" name="Content Placeholder 2">
            <a:extLst>
              <a:ext uri="{FF2B5EF4-FFF2-40B4-BE49-F238E27FC236}">
                <a16:creationId xmlns:a16="http://schemas.microsoft.com/office/drawing/2014/main" id="{F496B3CF-ADD1-7060-FDC1-E5A958D82C4C}"/>
              </a:ext>
            </a:extLst>
          </p:cNvPr>
          <p:cNvGraphicFramePr>
            <a:graphicFrameLocks noGrp="1"/>
          </p:cNvGraphicFramePr>
          <p:nvPr>
            <p:ph idx="1"/>
            <p:extLst>
              <p:ext uri="{D42A27DB-BD31-4B8C-83A1-F6EECF244321}">
                <p14:modId xmlns:p14="http://schemas.microsoft.com/office/powerpoint/2010/main" val="1152193641"/>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47006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CD89A5-E25C-8811-04C7-A041F33CDD3E}"/>
              </a:ext>
            </a:extLst>
          </p:cNvPr>
          <p:cNvSpPr>
            <a:spLocks noGrp="1"/>
          </p:cNvSpPr>
          <p:nvPr>
            <p:ph type="title"/>
          </p:nvPr>
        </p:nvSpPr>
        <p:spPr>
          <a:xfrm>
            <a:off x="841248" y="256032"/>
            <a:ext cx="10506456" cy="1014984"/>
          </a:xfrm>
        </p:spPr>
        <p:txBody>
          <a:bodyPr anchor="b">
            <a:normAutofit/>
          </a:bodyPr>
          <a:lstStyle/>
          <a:p>
            <a:r>
              <a:rPr lang="en-GB" dirty="0"/>
              <a:t>Solution</a:t>
            </a: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5" name="Content Placeholder 2">
            <a:extLst>
              <a:ext uri="{FF2B5EF4-FFF2-40B4-BE49-F238E27FC236}">
                <a16:creationId xmlns:a16="http://schemas.microsoft.com/office/drawing/2014/main" id="{35E4330B-1657-0495-A3F4-92282E49A9C4}"/>
              </a:ext>
            </a:extLst>
          </p:cNvPr>
          <p:cNvGraphicFramePr>
            <a:graphicFrameLocks noGrp="1"/>
          </p:cNvGraphicFramePr>
          <p:nvPr>
            <p:ph idx="1"/>
            <p:extLst>
              <p:ext uri="{D42A27DB-BD31-4B8C-83A1-F6EECF244321}">
                <p14:modId xmlns:p14="http://schemas.microsoft.com/office/powerpoint/2010/main" val="1700468232"/>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91441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2659FDB4-FCBE-4A89-B46D-43D4FA544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313"/>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6C6E4D0F-EF4C-E8B0-83B9-0E15404D2B02}"/>
              </a:ext>
            </a:extLst>
          </p:cNvPr>
          <p:cNvSpPr>
            <a:spLocks noGrp="1"/>
          </p:cNvSpPr>
          <p:nvPr>
            <p:ph type="title"/>
          </p:nvPr>
        </p:nvSpPr>
        <p:spPr>
          <a:xfrm>
            <a:off x="479394" y="1070800"/>
            <a:ext cx="3939688" cy="5583126"/>
          </a:xfrm>
        </p:spPr>
        <p:txBody>
          <a:bodyPr>
            <a:normAutofit/>
          </a:bodyPr>
          <a:lstStyle/>
          <a:p>
            <a:pPr algn="r"/>
            <a:r>
              <a:rPr lang="en-GB" sz="8000"/>
              <a:t>Goal</a:t>
            </a:r>
          </a:p>
        </p:txBody>
      </p:sp>
      <p:cxnSp>
        <p:nvCxnSpPr>
          <p:cNvPr id="39" name="Straight Connector 38">
            <a:extLst>
              <a:ext uri="{FF2B5EF4-FFF2-40B4-BE49-F238E27FC236}">
                <a16:creationId xmlns:a16="http://schemas.microsoft.com/office/drawing/2014/main" id="{C8F51B3F-8331-4E4A-AE96-D47B1006E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8053" y="1132114"/>
            <a:ext cx="0" cy="5717573"/>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18" name="Content Placeholder 2">
            <a:extLst>
              <a:ext uri="{FF2B5EF4-FFF2-40B4-BE49-F238E27FC236}">
                <a16:creationId xmlns:a16="http://schemas.microsoft.com/office/drawing/2014/main" id="{773C10B7-7B52-2260-CC76-4CEA55DF4874}"/>
              </a:ext>
            </a:extLst>
          </p:cNvPr>
          <p:cNvGraphicFramePr>
            <a:graphicFrameLocks noGrp="1"/>
          </p:cNvGraphicFramePr>
          <p:nvPr>
            <p:ph idx="1"/>
            <p:extLst>
              <p:ext uri="{D42A27DB-BD31-4B8C-83A1-F6EECF244321}">
                <p14:modId xmlns:p14="http://schemas.microsoft.com/office/powerpoint/2010/main" val="3197580924"/>
              </p:ext>
            </p:extLst>
          </p:nvPr>
        </p:nvGraphicFramePr>
        <p:xfrm>
          <a:off x="5108535" y="1070800"/>
          <a:ext cx="6245265" cy="55893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60271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777DDE-94A4-AE35-353E-13D3F32043A6}"/>
              </a:ext>
            </a:extLst>
          </p:cNvPr>
          <p:cNvSpPr>
            <a:spLocks noGrp="1"/>
          </p:cNvSpPr>
          <p:nvPr>
            <p:ph type="title"/>
          </p:nvPr>
        </p:nvSpPr>
        <p:spPr>
          <a:xfrm>
            <a:off x="841248" y="256032"/>
            <a:ext cx="10506456" cy="1014984"/>
          </a:xfrm>
        </p:spPr>
        <p:txBody>
          <a:bodyPr anchor="b">
            <a:normAutofit/>
          </a:bodyPr>
          <a:lstStyle/>
          <a:p>
            <a:r>
              <a:rPr lang="en-GB" dirty="0"/>
              <a:t>Benefits</a:t>
            </a:r>
          </a:p>
        </p:txBody>
      </p:sp>
      <p:sp>
        <p:nvSpPr>
          <p:cNvPr id="16" name="Rectangle 15">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18" name="Content Placeholder 2">
            <a:extLst>
              <a:ext uri="{FF2B5EF4-FFF2-40B4-BE49-F238E27FC236}">
                <a16:creationId xmlns:a16="http://schemas.microsoft.com/office/drawing/2014/main" id="{210676CC-BC9B-F72F-EE7F-FBA382EEF697}"/>
              </a:ext>
            </a:extLst>
          </p:cNvPr>
          <p:cNvGraphicFramePr>
            <a:graphicFrameLocks noGrp="1"/>
          </p:cNvGraphicFramePr>
          <p:nvPr>
            <p:ph idx="1"/>
            <p:extLst>
              <p:ext uri="{D42A27DB-BD31-4B8C-83A1-F6EECF244321}">
                <p14:modId xmlns:p14="http://schemas.microsoft.com/office/powerpoint/2010/main" val="962483701"/>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53194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9AC3FE-221F-21ED-2BD1-5F9C56EA6407}"/>
              </a:ext>
            </a:extLst>
          </p:cNvPr>
          <p:cNvSpPr>
            <a:spLocks noGrp="1"/>
          </p:cNvSpPr>
          <p:nvPr>
            <p:ph type="title"/>
          </p:nvPr>
        </p:nvSpPr>
        <p:spPr>
          <a:xfrm>
            <a:off x="6412091" y="501651"/>
            <a:ext cx="4395340" cy="1716255"/>
          </a:xfrm>
        </p:spPr>
        <p:txBody>
          <a:bodyPr anchor="b">
            <a:normAutofit/>
          </a:bodyPr>
          <a:lstStyle/>
          <a:p>
            <a:r>
              <a:rPr lang="en-GB" sz="5600"/>
              <a:t>Exploratory Data Analysis</a:t>
            </a:r>
          </a:p>
        </p:txBody>
      </p:sp>
      <p:sp>
        <p:nvSpPr>
          <p:cNvPr id="36" name="Rectangle 35">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graph&#10;&#10;Description automatically generated">
            <a:extLst>
              <a:ext uri="{FF2B5EF4-FFF2-40B4-BE49-F238E27FC236}">
                <a16:creationId xmlns:a16="http://schemas.microsoft.com/office/drawing/2014/main" id="{E53A552C-734B-07C7-BA5B-328A2EB5FCD9}"/>
              </a:ext>
            </a:extLst>
          </p:cNvPr>
          <p:cNvPicPr>
            <a:picLocks noChangeAspect="1"/>
          </p:cNvPicPr>
          <p:nvPr/>
        </p:nvPicPr>
        <p:blipFill>
          <a:blip r:embed="rId2"/>
          <a:stretch>
            <a:fillRect/>
          </a:stretch>
        </p:blipFill>
        <p:spPr>
          <a:xfrm>
            <a:off x="279143" y="673525"/>
            <a:ext cx="5221625" cy="5510950"/>
          </a:xfrm>
          <a:prstGeom prst="rect">
            <a:avLst/>
          </a:prstGeom>
        </p:spPr>
      </p:pic>
      <p:sp>
        <p:nvSpPr>
          <p:cNvPr id="3" name="Content Placeholder 2">
            <a:extLst>
              <a:ext uri="{FF2B5EF4-FFF2-40B4-BE49-F238E27FC236}">
                <a16:creationId xmlns:a16="http://schemas.microsoft.com/office/drawing/2014/main" id="{29BE1F25-94BC-572F-6FE7-DB4D2B512978}"/>
              </a:ext>
            </a:extLst>
          </p:cNvPr>
          <p:cNvSpPr>
            <a:spLocks noGrp="1"/>
          </p:cNvSpPr>
          <p:nvPr>
            <p:ph idx="1"/>
          </p:nvPr>
        </p:nvSpPr>
        <p:spPr>
          <a:xfrm>
            <a:off x="6392583" y="2645922"/>
            <a:ext cx="4434721" cy="3710427"/>
          </a:xfrm>
        </p:spPr>
        <p:txBody>
          <a:bodyPr vert="horz" lIns="91440" tIns="45720" rIns="91440" bIns="45720" rtlCol="0" anchor="t">
            <a:normAutofit/>
          </a:bodyPr>
          <a:lstStyle/>
          <a:p>
            <a:r>
              <a:rPr lang="en-GB" sz="1400">
                <a:solidFill>
                  <a:schemeClr val="tx1">
                    <a:alpha val="80000"/>
                  </a:schemeClr>
                </a:solidFill>
                <a:ea typeface="+mn-lt"/>
                <a:cs typeface="+mn-lt"/>
              </a:rPr>
              <a:t>Our exploratory data analysis (EDA) revealed a clear linear relationship between miles per gallon (MPG) and both horsepower (HP) and speed[SP], indicating that higher horsepower and speed correspond to improved fuel efficiency.</a:t>
            </a:r>
            <a:endParaRPr lang="en-US" sz="1400">
              <a:solidFill>
                <a:schemeClr val="tx1">
                  <a:alpha val="80000"/>
                </a:schemeClr>
              </a:solidFill>
            </a:endParaRPr>
          </a:p>
          <a:p>
            <a:r>
              <a:rPr lang="en-GB" sz="1400">
                <a:solidFill>
                  <a:schemeClr val="tx1">
                    <a:alpha val="80000"/>
                  </a:schemeClr>
                </a:solidFill>
                <a:ea typeface="+mn-lt"/>
                <a:cs typeface="+mn-lt"/>
              </a:rPr>
              <a:t>Surprisingly, our analysis indicates that vehicle weight and volume exert a modest influence on MPG, suggesting that there may be other dominant factors driving fuel efficiency. This suggests that while weight and volume do impact MPG to some extent, their effects are overshadowed by other variables.</a:t>
            </a:r>
          </a:p>
          <a:p>
            <a:r>
              <a:rPr lang="en-GB" sz="1400">
                <a:solidFill>
                  <a:schemeClr val="tx1">
                    <a:alpha val="80000"/>
                  </a:schemeClr>
                </a:solidFill>
                <a:ea typeface="+mn-lt"/>
                <a:cs typeface="+mn-lt"/>
              </a:rPr>
              <a:t>These insights underscore the importance of focusing on engine power and speed optimization to enhance fuel efficiency in vehicles, while also highlighting the potential for further investigation into the nuanced factors influencing MPG.</a:t>
            </a:r>
          </a:p>
        </p:txBody>
      </p:sp>
      <p:cxnSp>
        <p:nvCxnSpPr>
          <p:cNvPr id="37" name="Straight Connector 36">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208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EF17CD8-2122-8CA8-268F-1102B10E38EA}"/>
              </a:ext>
            </a:extLst>
          </p:cNvPr>
          <p:cNvSpPr>
            <a:spLocks noGrp="1"/>
          </p:cNvSpPr>
          <p:nvPr>
            <p:ph type="title"/>
          </p:nvPr>
        </p:nvSpPr>
        <p:spPr>
          <a:xfrm>
            <a:off x="838200" y="1336390"/>
            <a:ext cx="6155988" cy="1182927"/>
          </a:xfrm>
        </p:spPr>
        <p:txBody>
          <a:bodyPr anchor="b">
            <a:normAutofit/>
          </a:bodyPr>
          <a:lstStyle/>
          <a:p>
            <a:r>
              <a:rPr lang="en-GB" sz="5600"/>
              <a:t>Diagnosis analysis</a:t>
            </a:r>
          </a:p>
        </p:txBody>
      </p:sp>
      <p:cxnSp>
        <p:nvCxnSpPr>
          <p:cNvPr id="47" name="Straight Connector 46">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1"/>
                </a:gs>
                <a:gs pos="100000">
                  <a:schemeClr val="accent2"/>
                </a:gs>
              </a:gsLst>
              <a:lin ang="10800000" scaled="0"/>
              <a:tileRect/>
            </a:gradFill>
            <a:bevel/>
          </a:ln>
        </p:spPr>
        <p:style>
          <a:lnRef idx="1">
            <a:schemeClr val="accent1"/>
          </a:lnRef>
          <a:fillRef idx="0">
            <a:schemeClr val="accent1"/>
          </a:fillRef>
          <a:effectRef idx="0">
            <a:schemeClr val="accent1"/>
          </a:effectRef>
          <a:fontRef idx="minor">
            <a:schemeClr val="tx1"/>
          </a:fontRef>
        </p:style>
      </p:cxnSp>
      <p:sp>
        <p:nvSpPr>
          <p:cNvPr id="48" name="Content Placeholder 2">
            <a:extLst>
              <a:ext uri="{FF2B5EF4-FFF2-40B4-BE49-F238E27FC236}">
                <a16:creationId xmlns:a16="http://schemas.microsoft.com/office/drawing/2014/main" id="{9DDBA4C8-D196-875E-498C-FC3D22937B2C}"/>
              </a:ext>
            </a:extLst>
          </p:cNvPr>
          <p:cNvSpPr>
            <a:spLocks noGrp="1"/>
          </p:cNvSpPr>
          <p:nvPr>
            <p:ph idx="1"/>
          </p:nvPr>
        </p:nvSpPr>
        <p:spPr>
          <a:xfrm>
            <a:off x="803776" y="2829330"/>
            <a:ext cx="6190412" cy="3344459"/>
          </a:xfrm>
        </p:spPr>
        <p:txBody>
          <a:bodyPr vert="horz" lIns="91440" tIns="45720" rIns="91440" bIns="45720" rtlCol="0" anchor="t">
            <a:normAutofit/>
          </a:bodyPr>
          <a:lstStyle/>
          <a:p>
            <a:r>
              <a:rPr lang="en-GB" sz="2000" b="1">
                <a:solidFill>
                  <a:schemeClr val="tx1">
                    <a:alpha val="80000"/>
                  </a:schemeClr>
                </a:solidFill>
                <a:ea typeface="+mn-lt"/>
                <a:cs typeface="+mn-lt"/>
              </a:rPr>
              <a:t>The boxplot reveals potential outliers in HP, VOL, SP, and WT data groups.</a:t>
            </a:r>
          </a:p>
          <a:p>
            <a:endParaRPr lang="en-GB" sz="2000" b="1">
              <a:solidFill>
                <a:schemeClr val="tx1">
                  <a:alpha val="80000"/>
                </a:schemeClr>
              </a:solidFill>
              <a:ea typeface="+mn-lt"/>
              <a:cs typeface="+mn-lt"/>
            </a:endParaRPr>
          </a:p>
          <a:p>
            <a:r>
              <a:rPr lang="en-GB" sz="2000" b="1">
                <a:solidFill>
                  <a:schemeClr val="tx1">
                    <a:alpha val="80000"/>
                  </a:schemeClr>
                </a:solidFill>
                <a:ea typeface="+mn-lt"/>
                <a:cs typeface="+mn-lt"/>
              </a:rPr>
              <a:t>HP Group:</a:t>
            </a:r>
            <a:r>
              <a:rPr lang="en-GB" sz="2000">
                <a:solidFill>
                  <a:schemeClr val="tx1">
                    <a:alpha val="80000"/>
                  </a:schemeClr>
                </a:solidFill>
                <a:ea typeface="+mn-lt"/>
                <a:cs typeface="+mn-lt"/>
              </a:rPr>
              <a:t> This group appears to have the most outliers, suggesting data points that fall significantly outside the typical range for this group.</a:t>
            </a:r>
            <a:endParaRPr lang="en-GB" sz="2000" b="1">
              <a:solidFill>
                <a:schemeClr val="tx1">
                  <a:alpha val="80000"/>
                </a:schemeClr>
              </a:solidFill>
              <a:ea typeface="+mn-lt"/>
              <a:cs typeface="+mn-lt"/>
            </a:endParaRPr>
          </a:p>
          <a:p>
            <a:r>
              <a:rPr lang="en-GB" sz="2000" b="1">
                <a:solidFill>
                  <a:schemeClr val="tx1">
                    <a:alpha val="80000"/>
                  </a:schemeClr>
                </a:solidFill>
                <a:ea typeface="+mn-lt"/>
                <a:cs typeface="+mn-lt"/>
              </a:rPr>
              <a:t>VOL, SP, and WT Groups:</a:t>
            </a:r>
            <a:r>
              <a:rPr lang="en-GB" sz="2000">
                <a:solidFill>
                  <a:schemeClr val="tx1">
                    <a:alpha val="80000"/>
                  </a:schemeClr>
                </a:solidFill>
                <a:ea typeface="+mn-lt"/>
                <a:cs typeface="+mn-lt"/>
              </a:rPr>
              <a:t> While these groups also have outliers, they seem to be present to a lesser extent compared to HP.</a:t>
            </a:r>
            <a:endParaRPr lang="en-GB" sz="2000">
              <a:solidFill>
                <a:schemeClr val="tx1">
                  <a:alpha val="80000"/>
                </a:schemeClr>
              </a:solidFill>
            </a:endParaRPr>
          </a:p>
          <a:p>
            <a:endParaRPr lang="en-GB" sz="2000" b="1">
              <a:solidFill>
                <a:schemeClr val="tx1">
                  <a:alpha val="80000"/>
                </a:schemeClr>
              </a:solidFill>
              <a:ea typeface="+mn-lt"/>
              <a:cs typeface="+mn-lt"/>
            </a:endParaRPr>
          </a:p>
        </p:txBody>
      </p:sp>
      <p:pic>
        <p:nvPicPr>
          <p:cNvPr id="4" name="Picture 3" descr="A chart with colorful boxes&#10;&#10;Description automatically generated">
            <a:extLst>
              <a:ext uri="{FF2B5EF4-FFF2-40B4-BE49-F238E27FC236}">
                <a16:creationId xmlns:a16="http://schemas.microsoft.com/office/drawing/2014/main" id="{82427854-2E6E-BDBB-6EC9-75607817D298}"/>
              </a:ext>
            </a:extLst>
          </p:cNvPr>
          <p:cNvPicPr>
            <a:picLocks noChangeAspect="1"/>
          </p:cNvPicPr>
          <p:nvPr/>
        </p:nvPicPr>
        <p:blipFill rotWithShape="1">
          <a:blip r:embed="rId2"/>
          <a:srcRect r="3209" b="1"/>
          <a:stretch/>
        </p:blipFill>
        <p:spPr>
          <a:xfrm>
            <a:off x="7572653" y="1986237"/>
            <a:ext cx="3548404" cy="3537700"/>
          </a:xfrm>
          <a:prstGeom prst="rect">
            <a:avLst/>
          </a:prstGeom>
        </p:spPr>
      </p:pic>
      <p:sp>
        <p:nvSpPr>
          <p:cNvPr id="31"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1"/>
          </a:solidFill>
          <a:ln w="603" cap="flat">
            <a:noFill/>
            <a:prstDash val="solid"/>
            <a:miter/>
          </a:ln>
        </p:spPr>
        <p:txBody>
          <a:bodyPr rtlCol="0" anchor="ctr"/>
          <a:lstStyle/>
          <a:p>
            <a:endParaRPr lang="en-US"/>
          </a:p>
        </p:txBody>
      </p:sp>
      <p:sp>
        <p:nvSpPr>
          <p:cNvPr id="49"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1"/>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4038890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38956-BCA9-632F-403B-B3717DAE50BF}"/>
              </a:ext>
            </a:extLst>
          </p:cNvPr>
          <p:cNvSpPr>
            <a:spLocks noGrp="1"/>
          </p:cNvSpPr>
          <p:nvPr>
            <p:ph type="title"/>
          </p:nvPr>
        </p:nvSpPr>
        <p:spPr>
          <a:xfrm>
            <a:off x="762000" y="761998"/>
            <a:ext cx="5334000" cy="1708246"/>
          </a:xfrm>
        </p:spPr>
        <p:txBody>
          <a:bodyPr anchor="ctr">
            <a:normAutofit/>
          </a:bodyPr>
          <a:lstStyle/>
          <a:p>
            <a:r>
              <a:rPr lang="en-GB" sz="4000"/>
              <a:t>Model Comparision</a:t>
            </a:r>
          </a:p>
        </p:txBody>
      </p:sp>
      <p:sp>
        <p:nvSpPr>
          <p:cNvPr id="3" name="Content Placeholder 2">
            <a:extLst>
              <a:ext uri="{FF2B5EF4-FFF2-40B4-BE49-F238E27FC236}">
                <a16:creationId xmlns:a16="http://schemas.microsoft.com/office/drawing/2014/main" id="{2DB1441F-5C96-AAA0-CBEC-DF31CAF3114D}"/>
              </a:ext>
            </a:extLst>
          </p:cNvPr>
          <p:cNvSpPr>
            <a:spLocks noGrp="1"/>
          </p:cNvSpPr>
          <p:nvPr>
            <p:ph idx="1"/>
          </p:nvPr>
        </p:nvSpPr>
        <p:spPr>
          <a:xfrm>
            <a:off x="761994" y="2470245"/>
            <a:ext cx="5334006" cy="3769835"/>
          </a:xfrm>
        </p:spPr>
        <p:txBody>
          <a:bodyPr vert="horz" lIns="91440" tIns="45720" rIns="91440" bIns="45720" rtlCol="0" anchor="ctr">
            <a:normAutofit/>
          </a:bodyPr>
          <a:lstStyle/>
          <a:p>
            <a:r>
              <a:rPr lang="en-GB" sz="1400" b="1">
                <a:ea typeface="+mn-lt"/>
                <a:cs typeface="+mn-lt"/>
              </a:rPr>
              <a:t>KNN Regressor:</a:t>
            </a:r>
            <a:r>
              <a:rPr lang="en-GB" sz="1400">
                <a:ea typeface="+mn-lt"/>
                <a:cs typeface="+mn-lt"/>
              </a:rPr>
              <a:t> Based on the R-squared score, the KNN Regressor appears to be the best performing algorithm in this case. It has an R-squared score of 0.7539, which indicates that it explains 75.39% of the variance in the target variable. It also has the lowest RMSE (0.4799), which signifies a good fit to the data.</a:t>
            </a:r>
            <a:endParaRPr lang="en-GB" sz="1400"/>
          </a:p>
          <a:p>
            <a:r>
              <a:rPr lang="en-GB" sz="1400" b="1">
                <a:ea typeface="+mn-lt"/>
                <a:cs typeface="+mn-lt"/>
              </a:rPr>
              <a:t>Gradient Boosting, Random Forest, and XGBoost:</a:t>
            </a:r>
            <a:r>
              <a:rPr lang="en-GB" sz="1400">
                <a:ea typeface="+mn-lt"/>
                <a:cs typeface="+mn-lt"/>
              </a:rPr>
              <a:t> These three algorithms also delivered good performance with R-squared scores above 0.73 and RMSE values below 0.5. They are all ensemble methods that combine the predictions of multiple decision trees, which can lead to robust and accurate models.</a:t>
            </a:r>
            <a:endParaRPr lang="en-GB" sz="1400"/>
          </a:p>
          <a:p>
            <a:r>
              <a:rPr lang="en-GB" sz="1400" b="1">
                <a:ea typeface="+mn-lt"/>
                <a:cs typeface="+mn-lt"/>
              </a:rPr>
              <a:t>Other Algorithms:</a:t>
            </a:r>
            <a:r>
              <a:rPr lang="en-GB" sz="1400">
                <a:ea typeface="+mn-lt"/>
                <a:cs typeface="+mn-lt"/>
              </a:rPr>
              <a:t> The remaining algorithms (Decision Tree, Elastic Net, Linear Regression, Polynomial Regression, Ridge Regression, Lasso Regression) resulted in lower R-squared scores and higher RMSE values, suggesting a less optimal fit for this particular dataset.</a:t>
            </a:r>
            <a:endParaRPr lang="en-GB" sz="1400"/>
          </a:p>
          <a:p>
            <a:endParaRPr lang="en-GB" sz="1400"/>
          </a:p>
        </p:txBody>
      </p:sp>
      <p:sp>
        <p:nvSpPr>
          <p:cNvPr id="31" name="Rectangle 30">
            <a:extLst>
              <a:ext uri="{FF2B5EF4-FFF2-40B4-BE49-F238E27FC236}">
                <a16:creationId xmlns:a16="http://schemas.microsoft.com/office/drawing/2014/main" id="{0D05C9B4-B5C9-2D4D-23C9-CEE72646F9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1800" y="-1"/>
            <a:ext cx="5410200" cy="6858001"/>
          </a:xfrm>
          <a:prstGeom prst="rect">
            <a:avLst/>
          </a:prstGeom>
          <a:solidFill>
            <a:srgbClr val="FFFFFF"/>
          </a:solidFill>
          <a:ln>
            <a:noFill/>
          </a:ln>
          <a:effectLst>
            <a:outerShdw blurRad="266700" dist="215900" dir="858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screenshot of a graph&#10;&#10;Description automatically generated">
            <a:extLst>
              <a:ext uri="{FF2B5EF4-FFF2-40B4-BE49-F238E27FC236}">
                <a16:creationId xmlns:a16="http://schemas.microsoft.com/office/drawing/2014/main" id="{E70C7689-F83D-1D03-C442-183D76F75B5D}"/>
              </a:ext>
            </a:extLst>
          </p:cNvPr>
          <p:cNvPicPr>
            <a:picLocks noChangeAspect="1"/>
          </p:cNvPicPr>
          <p:nvPr/>
        </p:nvPicPr>
        <p:blipFill>
          <a:blip r:embed="rId2"/>
          <a:stretch>
            <a:fillRect/>
          </a:stretch>
        </p:blipFill>
        <p:spPr>
          <a:xfrm>
            <a:off x="7641816" y="753692"/>
            <a:ext cx="3690169" cy="5348072"/>
          </a:xfrm>
          <a:prstGeom prst="rect">
            <a:avLst/>
          </a:prstGeom>
        </p:spPr>
      </p:pic>
    </p:spTree>
    <p:extLst>
      <p:ext uri="{BB962C8B-B14F-4D97-AF65-F5344CB8AC3E}">
        <p14:creationId xmlns:p14="http://schemas.microsoft.com/office/powerpoint/2010/main" val="8422812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8" name="Rectangle 17">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480FC7-01FC-3B81-6063-589E731FCCF1}"/>
              </a:ext>
            </a:extLst>
          </p:cNvPr>
          <p:cNvSpPr>
            <a:spLocks noGrp="1"/>
          </p:cNvSpPr>
          <p:nvPr>
            <p:ph type="title"/>
          </p:nvPr>
        </p:nvSpPr>
        <p:spPr>
          <a:xfrm>
            <a:off x="761803" y="350196"/>
            <a:ext cx="4646904" cy="1624520"/>
          </a:xfrm>
        </p:spPr>
        <p:txBody>
          <a:bodyPr anchor="ctr">
            <a:normAutofit/>
          </a:bodyPr>
          <a:lstStyle/>
          <a:p>
            <a:r>
              <a:rPr lang="en-GB" sz="4000"/>
              <a:t>Predictive Analysis</a:t>
            </a:r>
          </a:p>
        </p:txBody>
      </p:sp>
      <p:sp>
        <p:nvSpPr>
          <p:cNvPr id="17" name="Content Placeholder 2">
            <a:extLst>
              <a:ext uri="{FF2B5EF4-FFF2-40B4-BE49-F238E27FC236}">
                <a16:creationId xmlns:a16="http://schemas.microsoft.com/office/drawing/2014/main" id="{26885D9F-357A-407C-2C8F-B4F6492E7C8F}"/>
              </a:ext>
            </a:extLst>
          </p:cNvPr>
          <p:cNvSpPr>
            <a:spLocks noGrp="1"/>
          </p:cNvSpPr>
          <p:nvPr>
            <p:ph idx="1"/>
          </p:nvPr>
        </p:nvSpPr>
        <p:spPr>
          <a:xfrm>
            <a:off x="761802" y="2743200"/>
            <a:ext cx="4646905" cy="3613149"/>
          </a:xfrm>
        </p:spPr>
        <p:txBody>
          <a:bodyPr vert="horz" lIns="91440" tIns="45720" rIns="91440" bIns="45720" rtlCol="0" anchor="ctr">
            <a:normAutofit/>
          </a:bodyPr>
          <a:lstStyle/>
          <a:p>
            <a:r>
              <a:rPr lang="en-GB" sz="2000">
                <a:ea typeface="+mn-lt"/>
                <a:cs typeface="+mn-lt"/>
              </a:rPr>
              <a:t>The KNN Regressor seems to be the most suitable algorithm for this vehicle performance analysis.</a:t>
            </a:r>
          </a:p>
          <a:p>
            <a:endParaRPr lang="en-GB" sz="2000"/>
          </a:p>
          <a:p>
            <a:r>
              <a:rPr lang="en-GB" sz="2000">
                <a:ea typeface="+mn-lt"/>
                <a:cs typeface="+mn-lt"/>
              </a:rPr>
              <a:t>The chosen model KNN Regression achieved a high R-squared value 0.75, indicating that it effectively captured the relationships between car features and MPG. This reinforces the validity of the conclusions drawn from the analysis.</a:t>
            </a:r>
            <a:endParaRPr lang="en-GB" sz="2000"/>
          </a:p>
          <a:p>
            <a:endParaRPr lang="en-GB" sz="2000"/>
          </a:p>
        </p:txBody>
      </p:sp>
      <p:pic>
        <p:nvPicPr>
          <p:cNvPr id="19" name="Picture 18" descr="A gaming object">
            <a:extLst>
              <a:ext uri="{FF2B5EF4-FFF2-40B4-BE49-F238E27FC236}">
                <a16:creationId xmlns:a16="http://schemas.microsoft.com/office/drawing/2014/main" id="{260EF116-806E-5CEB-31E9-348883586D23}"/>
              </a:ext>
            </a:extLst>
          </p:cNvPr>
          <p:cNvPicPr>
            <a:picLocks noChangeAspect="1"/>
          </p:cNvPicPr>
          <p:nvPr/>
        </p:nvPicPr>
        <p:blipFill rotWithShape="1">
          <a:blip r:embed="rId2"/>
          <a:srcRect l="26211" r="14828" b="4"/>
          <a:stretch/>
        </p:blipFill>
        <p:spPr>
          <a:xfrm>
            <a:off x="6096000" y="1"/>
            <a:ext cx="6102825" cy="6858000"/>
          </a:xfrm>
          <a:prstGeom prst="rect">
            <a:avLst/>
          </a:prstGeom>
        </p:spPr>
      </p:pic>
    </p:spTree>
    <p:extLst>
      <p:ext uri="{BB962C8B-B14F-4D97-AF65-F5344CB8AC3E}">
        <p14:creationId xmlns:p14="http://schemas.microsoft.com/office/powerpoint/2010/main" val="41531846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Vehicle Performance Analysis</vt:lpstr>
      <vt:lpstr>Project Background and context </vt:lpstr>
      <vt:lpstr>Solution</vt:lpstr>
      <vt:lpstr>Goal</vt:lpstr>
      <vt:lpstr>Benefits</vt:lpstr>
      <vt:lpstr>Exploratory Data Analysis</vt:lpstr>
      <vt:lpstr>Diagnosis analysis</vt:lpstr>
      <vt:lpstr>Model Comparision</vt:lpstr>
      <vt:lpstr>Predictive Analysis</vt:lpstr>
      <vt:lpstr>Conclusion Based on Analysis and Model Performance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lastModifiedBy>
  <cp:revision>246</cp:revision>
  <dcterms:created xsi:type="dcterms:W3CDTF">2013-07-15T20:26:40Z</dcterms:created>
  <dcterms:modified xsi:type="dcterms:W3CDTF">2024-04-17T21:39:20Z</dcterms:modified>
</cp:coreProperties>
</file>

<file path=docProps/thumbnail.jpeg>
</file>